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80" r:id="rId6"/>
    <p:sldId id="257" r:id="rId7"/>
    <p:sldId id="270" r:id="rId8"/>
    <p:sldId id="271" r:id="rId9"/>
    <p:sldId id="258" r:id="rId10"/>
    <p:sldId id="274" r:id="rId11"/>
    <p:sldId id="276" r:id="rId12"/>
    <p:sldId id="281" r:id="rId13"/>
    <p:sldId id="282" r:id="rId14"/>
    <p:sldId id="279" r:id="rId15"/>
    <p:sldId id="277" r:id="rId16"/>
    <p:sldId id="278" r:id="rId17"/>
    <p:sldId id="283" r:id="rId18"/>
    <p:sldId id="272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19"/>
    <a:srgbClr val="00A5D1"/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33" autoAdjust="0"/>
    <p:restoredTop sz="94595"/>
  </p:normalViewPr>
  <p:slideViewPr>
    <p:cSldViewPr snapToGrid="0" snapToObjects="1">
      <p:cViewPr varScale="1">
        <p:scale>
          <a:sx n="112" d="100"/>
          <a:sy n="112" d="100"/>
        </p:scale>
        <p:origin x="3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C1B3F-F86F-4B2B-8105-958B1AFBC38A}" type="datetimeFigureOut">
              <a:rPr lang="nl-BE" smtClean="0"/>
              <a:t>16/09/2025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AEA4F-B8E0-4B14-9398-08ED70E1399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045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C692D-B39E-4177-9856-6508E04C8BDD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35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rgbClr val="00A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0" y="1122363"/>
            <a:ext cx="2664619" cy="4135437"/>
          </a:xfrm>
          <a:prstGeom prst="rect">
            <a:avLst/>
          </a:prstGeom>
          <a:solidFill>
            <a:srgbClr val="00A5D1"/>
          </a:solidFill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384964" y="1460844"/>
            <a:ext cx="6968836" cy="2204461"/>
          </a:xfrm>
        </p:spPr>
        <p:txBody>
          <a:bodyPr anchor="b"/>
          <a:lstStyle>
            <a:lvl1pPr algn="l">
              <a:defRPr sz="4000">
                <a:solidFill>
                  <a:srgbClr val="FFDD19"/>
                </a:solidFill>
                <a:latin typeface="Hind" charset="0"/>
                <a:ea typeface="Hind" charset="0"/>
                <a:cs typeface="Hind" charset="0"/>
              </a:defRPr>
            </a:lvl1pPr>
          </a:lstStyle>
          <a:p>
            <a:r>
              <a:rPr lang="en-US" spc="-114" dirty="0"/>
              <a:t>Presentation</a:t>
            </a:r>
            <a:r>
              <a:rPr lang="en-US" spc="-65" dirty="0"/>
              <a:t> </a:t>
            </a:r>
            <a:r>
              <a:rPr lang="en-US" spc="-95" dirty="0"/>
              <a:t>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4964" y="3665305"/>
            <a:ext cx="6968836" cy="219158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Hind" charset="0"/>
                <a:ea typeface="Hind" charset="0"/>
                <a:cs typeface="Hin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pc="-114" dirty="0"/>
              <a:t>Presentation</a:t>
            </a:r>
            <a:r>
              <a:rPr lang="en-US" spc="-65" dirty="0"/>
              <a:t> </a:t>
            </a:r>
            <a:r>
              <a:rPr lang="en-US" spc="-95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90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66470"/>
            <a:ext cx="10014826" cy="279600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9297"/>
            <a:ext cx="10014826" cy="147035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74476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674476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2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65156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65156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6744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674476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006888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7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6"/>
          <p:cNvSpPr>
            <a:spLocks noGrp="1"/>
          </p:cNvSpPr>
          <p:nvPr>
            <p:ph type="dt" sz="half" idx="2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97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6801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5663488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137338"/>
            <a:ext cx="3932237" cy="27316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887310" y="1907626"/>
            <a:ext cx="0" cy="2017986"/>
          </a:xfrm>
          <a:prstGeom prst="line">
            <a:avLst/>
          </a:prstGeom>
          <a:ln w="12700">
            <a:solidFill>
              <a:srgbClr val="FFDD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8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5663488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6801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137338"/>
            <a:ext cx="3932237" cy="27316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87310" y="1907626"/>
            <a:ext cx="0" cy="2017986"/>
          </a:xfrm>
          <a:prstGeom prst="line">
            <a:avLst/>
          </a:prstGeom>
          <a:ln w="12700">
            <a:solidFill>
              <a:srgbClr val="FFDD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3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08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0084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0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spc="-114" dirty="0" smtClean="0">
          <a:solidFill>
            <a:srgbClr val="FFDD19"/>
          </a:solidFill>
          <a:latin typeface="Hind" charset="0"/>
          <a:ea typeface="Hind" charset="0"/>
          <a:cs typeface="Hin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Hind" charset="0"/>
          <a:ea typeface="Hind" charset="0"/>
          <a:cs typeface="Hind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Hind" charset="0"/>
          <a:ea typeface="Hind" charset="0"/>
          <a:cs typeface="Hind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Hind" charset="0"/>
          <a:ea typeface="Hind" charset="0"/>
          <a:cs typeface="Hind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Hind" charset="0"/>
          <a:ea typeface="Hind" charset="0"/>
          <a:cs typeface="Hind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Hind" charset="0"/>
          <a:ea typeface="Hind" charset="0"/>
          <a:cs typeface="Hin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8002" y="1139341"/>
            <a:ext cx="7289965" cy="2204461"/>
          </a:xfrm>
        </p:spPr>
        <p:txBody>
          <a:bodyPr>
            <a:normAutofit/>
          </a:bodyPr>
          <a:lstStyle/>
          <a:p>
            <a:r>
              <a:rPr lang="en-US" sz="5000" b="1" dirty="0" err="1"/>
              <a:t>Proefopstelling</a:t>
            </a:r>
            <a:r>
              <a:rPr lang="en-US" sz="5000" b="1" dirty="0"/>
              <a:t> centrum – </a:t>
            </a:r>
            <a:r>
              <a:rPr lang="en-US" sz="5000" b="1" dirty="0" err="1"/>
              <a:t>omgeving</a:t>
            </a:r>
            <a:r>
              <a:rPr lang="en-US" sz="5000" b="1" dirty="0"/>
              <a:t> ‘Montmartre’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303320" y="3876984"/>
            <a:ext cx="6751122" cy="725571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Infovergadering</a:t>
            </a:r>
            <a:r>
              <a:rPr lang="en-US" b="1" dirty="0"/>
              <a:t> 16/09/2025</a:t>
            </a:r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20E89EA3-D015-72AA-B483-8DE624E3D6A3}"/>
              </a:ext>
            </a:extLst>
          </p:cNvPr>
          <p:cNvSpPr/>
          <p:nvPr/>
        </p:nvSpPr>
        <p:spPr>
          <a:xfrm>
            <a:off x="292217" y="555171"/>
            <a:ext cx="130615" cy="675833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00A5D1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94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89F9F-27E1-7651-8DAE-3E556A947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Ontharding Montmartreplein</a:t>
            </a:r>
            <a:r>
              <a:rPr lang="nl-BE" dirty="0"/>
              <a:t>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7593DE-16A6-44FE-D4F7-71EA5215B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08476" cy="3272586"/>
          </a:xfrm>
        </p:spPr>
        <p:txBody>
          <a:bodyPr/>
          <a:lstStyle/>
          <a:p>
            <a:r>
              <a:rPr lang="nl-BE" sz="3000" dirty="0"/>
              <a:t>Concrete invulling nog niet beslist</a:t>
            </a:r>
            <a:endParaRPr lang="nl-BE" dirty="0"/>
          </a:p>
          <a:p>
            <a:r>
              <a:rPr lang="nl-BE" sz="3000" dirty="0"/>
              <a:t>Rekening houden met: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04BFCA0A-0620-C6E1-7ED8-9DB08FB34662}"/>
              </a:ext>
            </a:extLst>
          </p:cNvPr>
          <p:cNvSpPr/>
          <p:nvPr/>
        </p:nvSpPr>
        <p:spPr>
          <a:xfrm>
            <a:off x="292217" y="555171"/>
            <a:ext cx="130615" cy="675833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00A5D1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96D8646-637C-9ACD-D7C8-F12AC652F9A7}"/>
              </a:ext>
            </a:extLst>
          </p:cNvPr>
          <p:cNvSpPr txBox="1"/>
          <p:nvPr/>
        </p:nvSpPr>
        <p:spPr>
          <a:xfrm>
            <a:off x="2454441" y="2983914"/>
            <a:ext cx="721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FFDD19"/>
                </a:solidFill>
              </a:rPr>
              <a:t>Vlotte en veilige wandeldoorgang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F26B0CE-09BF-46E1-2695-7908729598B5}"/>
              </a:ext>
            </a:extLst>
          </p:cNvPr>
          <p:cNvSpPr txBox="1"/>
          <p:nvPr/>
        </p:nvSpPr>
        <p:spPr>
          <a:xfrm>
            <a:off x="2454441" y="3761493"/>
            <a:ext cx="79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FFDD19"/>
                </a:solidFill>
              </a:rPr>
              <a:t>Plaatsing tent tijdens Montmartrefeesten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1E56B4C-DF06-4A3C-FA0D-A47EA9CA9BCF}"/>
              </a:ext>
            </a:extLst>
          </p:cNvPr>
          <p:cNvSpPr txBox="1"/>
          <p:nvPr/>
        </p:nvSpPr>
        <p:spPr>
          <a:xfrm>
            <a:off x="2454441" y="4495452"/>
            <a:ext cx="5133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FFDD19"/>
                </a:solidFill>
              </a:rPr>
              <a:t>Waterhuishouding</a:t>
            </a:r>
          </a:p>
        </p:txBody>
      </p:sp>
      <p:sp>
        <p:nvSpPr>
          <p:cNvPr id="10" name="Pijl: punthaak 9">
            <a:extLst>
              <a:ext uri="{FF2B5EF4-FFF2-40B4-BE49-F238E27FC236}">
                <a16:creationId xmlns:a16="http://schemas.microsoft.com/office/drawing/2014/main" id="{7D0347F5-19E6-3BE3-AA44-99FAFB220634}"/>
              </a:ext>
            </a:extLst>
          </p:cNvPr>
          <p:cNvSpPr/>
          <p:nvPr/>
        </p:nvSpPr>
        <p:spPr>
          <a:xfrm>
            <a:off x="1804740" y="3060858"/>
            <a:ext cx="497301" cy="369333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1" name="Pijl: punthaak 10">
            <a:extLst>
              <a:ext uri="{FF2B5EF4-FFF2-40B4-BE49-F238E27FC236}">
                <a16:creationId xmlns:a16="http://schemas.microsoft.com/office/drawing/2014/main" id="{E6DC6200-3559-7AF8-C596-97FA2F3796F4}"/>
              </a:ext>
            </a:extLst>
          </p:cNvPr>
          <p:cNvSpPr/>
          <p:nvPr/>
        </p:nvSpPr>
        <p:spPr>
          <a:xfrm>
            <a:off x="1804741" y="3816627"/>
            <a:ext cx="497301" cy="369333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2" name="Pijl: punthaak 11">
            <a:extLst>
              <a:ext uri="{FF2B5EF4-FFF2-40B4-BE49-F238E27FC236}">
                <a16:creationId xmlns:a16="http://schemas.microsoft.com/office/drawing/2014/main" id="{8E9222EA-CD75-263C-656D-0C81E62A4CEB}"/>
              </a:ext>
            </a:extLst>
          </p:cNvPr>
          <p:cNvSpPr/>
          <p:nvPr/>
        </p:nvSpPr>
        <p:spPr>
          <a:xfrm>
            <a:off x="1804741" y="4572396"/>
            <a:ext cx="497301" cy="369333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A0E9614-E3D7-4BCE-BFAC-B12DC6A5260F}"/>
              </a:ext>
            </a:extLst>
          </p:cNvPr>
          <p:cNvSpPr txBox="1"/>
          <p:nvPr/>
        </p:nvSpPr>
        <p:spPr>
          <a:xfrm>
            <a:off x="992038" y="5417389"/>
            <a:ext cx="10207924" cy="51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nl-BE" sz="3000" dirty="0">
                <a:solidFill>
                  <a:schemeClr val="bg1"/>
                </a:solidFill>
                <a:latin typeface="Hind" charset="0"/>
                <a:cs typeface="Hind" charset="0"/>
              </a:rPr>
              <a:t>Geef jouw mening via zottegem.be/ontharding-</a:t>
            </a:r>
            <a:r>
              <a:rPr lang="nl-BE" sz="3000" dirty="0" err="1">
                <a:solidFill>
                  <a:schemeClr val="bg1"/>
                </a:solidFill>
                <a:latin typeface="Hind" charset="0"/>
                <a:cs typeface="Hind" charset="0"/>
              </a:rPr>
              <a:t>montmartre</a:t>
            </a:r>
            <a:r>
              <a:rPr lang="nl-BE" sz="3000" dirty="0">
                <a:solidFill>
                  <a:schemeClr val="bg1"/>
                </a:solidFill>
                <a:latin typeface="Hind" charset="0"/>
                <a:cs typeface="Hind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68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0DDDF-23D7-B1FA-81DD-6B40AD132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4D4001-3573-13DF-7180-A03654C8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848"/>
            <a:ext cx="10008476" cy="1325563"/>
          </a:xfrm>
        </p:spPr>
        <p:txBody>
          <a:bodyPr/>
          <a:lstStyle/>
          <a:p>
            <a:r>
              <a:rPr lang="nl-BE" b="1" dirty="0"/>
              <a:t>Inspiratie ontharding - Maldegem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170900-C8D4-CF4D-29B0-60B11C7F6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9966A05-0398-A362-3ACA-2E4FFEBC8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97" y="1240540"/>
            <a:ext cx="7830820" cy="5124194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0F169ED-B02D-C839-BA32-EB3E3C3DE518}"/>
              </a:ext>
            </a:extLst>
          </p:cNvPr>
          <p:cNvSpPr/>
          <p:nvPr/>
        </p:nvSpPr>
        <p:spPr>
          <a:xfrm>
            <a:off x="292217" y="555171"/>
            <a:ext cx="130615" cy="675833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00A5D1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45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9A23C-C4D1-9621-122B-804E7BA29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0CFF87-2A4F-8DEA-8AE9-A268B7662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40" y="224327"/>
            <a:ext cx="10008476" cy="1325563"/>
          </a:xfrm>
        </p:spPr>
        <p:txBody>
          <a:bodyPr/>
          <a:lstStyle/>
          <a:p>
            <a:r>
              <a:rPr lang="nl-BE" b="1" dirty="0"/>
              <a:t>Inspiratie ontharding - Lokeren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B63A792-53BD-D322-BE29-0E40A5DC5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3B1B24C-FF80-575A-5B39-182BA9324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2" y="1234285"/>
            <a:ext cx="9747246" cy="5124136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A95F8984-F7C7-23C7-3258-CF7740D6A5B5}"/>
              </a:ext>
            </a:extLst>
          </p:cNvPr>
          <p:cNvSpPr/>
          <p:nvPr/>
        </p:nvSpPr>
        <p:spPr>
          <a:xfrm>
            <a:off x="292217" y="555171"/>
            <a:ext cx="130615" cy="675833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00A5D1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37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E7144-1FC7-08E8-D6ED-18581AA6F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E98C3-9981-9C2D-5136-05AC59133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12" y="290823"/>
            <a:ext cx="10008476" cy="1325563"/>
          </a:xfrm>
        </p:spPr>
        <p:txBody>
          <a:bodyPr/>
          <a:lstStyle/>
          <a:p>
            <a:r>
              <a:rPr lang="nl-BE" b="1" dirty="0"/>
              <a:t>Inspiratie ontharding - Tielt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269705E-0AAC-C227-BDB9-EC5BFFA34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FCCD1EE-449F-7679-3C9E-B35F2E83B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12" y="1279348"/>
            <a:ext cx="9663102" cy="4974496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03AAF59A-4DF4-AE72-1DDB-457DA76C4A78}"/>
              </a:ext>
            </a:extLst>
          </p:cNvPr>
          <p:cNvSpPr/>
          <p:nvPr/>
        </p:nvSpPr>
        <p:spPr>
          <a:xfrm>
            <a:off x="292217" y="555171"/>
            <a:ext cx="130615" cy="675833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00A5D1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49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E62842-DDEF-9D13-2E54-F9AE96E81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Inspiratie ontharding – Anzegem	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A83587-CF3B-F5E4-92FD-3C3DDF3E6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576" y="1512677"/>
            <a:ext cx="5234749" cy="3930590"/>
          </a:xfrm>
          <a:prstGeom prst="rect">
            <a:avLst/>
          </a:prstGeom>
        </p:spPr>
      </p:pic>
      <p:pic>
        <p:nvPicPr>
          <p:cNvPr id="1026" name="Afbeelding 1">
            <a:extLst>
              <a:ext uri="{FF2B5EF4-FFF2-40B4-BE49-F238E27FC236}">
                <a16:creationId xmlns:a16="http://schemas.microsoft.com/office/drawing/2014/main" id="{C139004B-FD9E-4A76-BDC6-A046AC2CB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" r="19464"/>
          <a:stretch>
            <a:fillRect/>
          </a:stretch>
        </p:blipFill>
        <p:spPr bwMode="auto">
          <a:xfrm>
            <a:off x="759125" y="1512676"/>
            <a:ext cx="4849984" cy="393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B89AD1E-EAEC-1714-55C8-F5B9F14D4B2F}"/>
              </a:ext>
            </a:extLst>
          </p:cNvPr>
          <p:cNvSpPr txBox="1"/>
          <p:nvPr/>
        </p:nvSpPr>
        <p:spPr>
          <a:xfrm>
            <a:off x="1456114" y="1716478"/>
            <a:ext cx="876394" cy="490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-114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ind" charset="0"/>
                <a:ea typeface="+mn-ea"/>
                <a:cs typeface="Hind" charset="0"/>
              </a:rPr>
              <a:t>Voor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B432AED-3757-A143-DFF2-5011156D475A}"/>
              </a:ext>
            </a:extLst>
          </p:cNvPr>
          <p:cNvSpPr txBox="1"/>
          <p:nvPr/>
        </p:nvSpPr>
        <p:spPr>
          <a:xfrm>
            <a:off x="6096000" y="1724614"/>
            <a:ext cx="573811" cy="490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-114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ind" charset="0"/>
                <a:ea typeface="+mn-ea"/>
                <a:cs typeface="Hind" charset="0"/>
              </a:rPr>
              <a:t>Na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15A586D-863F-30F4-680C-BD704B65CD94}"/>
              </a:ext>
            </a:extLst>
          </p:cNvPr>
          <p:cNvSpPr/>
          <p:nvPr/>
        </p:nvSpPr>
        <p:spPr>
          <a:xfrm>
            <a:off x="292217" y="555171"/>
            <a:ext cx="130615" cy="675833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00A5D1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44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BCCF0-35EC-BC63-FFB2-28778BE3C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BCCBF-827E-4838-6B0D-1FF1B6E8A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Timing proefopstelling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D2E42EC-1BEC-C492-B4ED-CD3E99092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788" y="1758671"/>
            <a:ext cx="8003783" cy="4351338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Kerstvakantie 2025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3 maanden met tussentijdse evaluaties en bijsturingen</a:t>
            </a:r>
          </a:p>
          <a:p>
            <a:pPr marL="0" indent="0">
              <a:buNone/>
            </a:pPr>
            <a:endParaRPr lang="nl-BE" dirty="0">
              <a:highlight>
                <a:srgbClr val="FF00FF"/>
              </a:highlight>
            </a:endParaRPr>
          </a:p>
          <a:p>
            <a:pPr marL="0" indent="0">
              <a:buNone/>
            </a:pPr>
            <a:r>
              <a:rPr lang="nl-BE" dirty="0"/>
              <a:t>Eind maart 2026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86C1D94-1F83-6F73-3B40-76BD97C1C877}"/>
              </a:ext>
            </a:extLst>
          </p:cNvPr>
          <p:cNvSpPr/>
          <p:nvPr/>
        </p:nvSpPr>
        <p:spPr>
          <a:xfrm>
            <a:off x="292217" y="555171"/>
            <a:ext cx="130615" cy="675833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00A5D1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4" name="Pijl: punthaak 3">
            <a:extLst>
              <a:ext uri="{FF2B5EF4-FFF2-40B4-BE49-F238E27FC236}">
                <a16:creationId xmlns:a16="http://schemas.microsoft.com/office/drawing/2014/main" id="{565A52A4-8AF0-0623-A3FA-855C67B18915}"/>
              </a:ext>
            </a:extLst>
          </p:cNvPr>
          <p:cNvSpPr/>
          <p:nvPr/>
        </p:nvSpPr>
        <p:spPr>
          <a:xfrm>
            <a:off x="879965" y="1690688"/>
            <a:ext cx="2630608" cy="457200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5" name="Pijl: punthaak 4">
            <a:extLst>
              <a:ext uri="{FF2B5EF4-FFF2-40B4-BE49-F238E27FC236}">
                <a16:creationId xmlns:a16="http://schemas.microsoft.com/office/drawing/2014/main" id="{CCE1E0E2-09C4-0196-B161-79EEDE5B48CF}"/>
              </a:ext>
            </a:extLst>
          </p:cNvPr>
          <p:cNvSpPr/>
          <p:nvPr/>
        </p:nvSpPr>
        <p:spPr>
          <a:xfrm>
            <a:off x="889071" y="2850011"/>
            <a:ext cx="2630608" cy="457200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7" name="Pijl: punthaak 6">
            <a:extLst>
              <a:ext uri="{FF2B5EF4-FFF2-40B4-BE49-F238E27FC236}">
                <a16:creationId xmlns:a16="http://schemas.microsoft.com/office/drawing/2014/main" id="{DB9DB710-F5FD-87A6-10AA-22F13782AFAB}"/>
              </a:ext>
            </a:extLst>
          </p:cNvPr>
          <p:cNvSpPr/>
          <p:nvPr/>
        </p:nvSpPr>
        <p:spPr>
          <a:xfrm>
            <a:off x="870858" y="3967139"/>
            <a:ext cx="2630608" cy="457200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47B6F25-DBDC-404A-8E3B-3B1E50037037}"/>
              </a:ext>
            </a:extLst>
          </p:cNvPr>
          <p:cNvSpPr txBox="1"/>
          <p:nvPr/>
        </p:nvSpPr>
        <p:spPr>
          <a:xfrm>
            <a:off x="1674174" y="1679802"/>
            <a:ext cx="173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FFDD19"/>
                </a:solidFill>
              </a:rPr>
              <a:t>START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BD0500F-8312-8CB4-E899-368F896B42EB}"/>
              </a:ext>
            </a:extLst>
          </p:cNvPr>
          <p:cNvSpPr txBox="1"/>
          <p:nvPr/>
        </p:nvSpPr>
        <p:spPr>
          <a:xfrm>
            <a:off x="1479155" y="2908457"/>
            <a:ext cx="234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FFDD19"/>
                </a:solidFill>
                <a:latin typeface="Hind" panose="02000000000000000000" pitchFamily="2" charset="0"/>
                <a:cs typeface="Hind" panose="02000000000000000000" pitchFamily="2" charset="0"/>
              </a:rPr>
              <a:t>DUURTIJD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9266244-B1FB-3570-948D-12A2E293418F}"/>
              </a:ext>
            </a:extLst>
          </p:cNvPr>
          <p:cNvSpPr txBox="1"/>
          <p:nvPr/>
        </p:nvSpPr>
        <p:spPr>
          <a:xfrm>
            <a:off x="1086347" y="3983468"/>
            <a:ext cx="407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FFDD19"/>
                </a:solidFill>
              </a:rPr>
              <a:t>EINDEVALUATIE</a:t>
            </a:r>
          </a:p>
        </p:txBody>
      </p:sp>
    </p:spTree>
    <p:extLst>
      <p:ext uri="{BB962C8B-B14F-4D97-AF65-F5344CB8AC3E}">
        <p14:creationId xmlns:p14="http://schemas.microsoft.com/office/powerpoint/2010/main" val="1940235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26FC43-84DB-E218-183A-45DFC4AAD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66470"/>
            <a:ext cx="10482695" cy="2796005"/>
          </a:xfrm>
        </p:spPr>
        <p:txBody>
          <a:bodyPr anchor="b">
            <a:normAutofit/>
          </a:bodyPr>
          <a:lstStyle/>
          <a:p>
            <a:r>
              <a:rPr lang="nl-BE" b="1" dirty="0"/>
              <a:t>Bedankt voor uw aandacht!</a:t>
            </a:r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94950221-5B57-6994-B22D-08348BEDFE3E}"/>
              </a:ext>
            </a:extLst>
          </p:cNvPr>
          <p:cNvSpPr/>
          <p:nvPr/>
        </p:nvSpPr>
        <p:spPr>
          <a:xfrm>
            <a:off x="635101" y="3403762"/>
            <a:ext cx="130615" cy="1158714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FFDD19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72B393D-FC01-AE5F-0A40-C6A26C7DF249}"/>
              </a:ext>
            </a:extLst>
          </p:cNvPr>
          <p:cNvSpPr txBox="1">
            <a:spLocks/>
          </p:cNvSpPr>
          <p:nvPr/>
        </p:nvSpPr>
        <p:spPr>
          <a:xfrm>
            <a:off x="897982" y="3072552"/>
            <a:ext cx="10482695" cy="2796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spc="-114">
                <a:solidFill>
                  <a:srgbClr val="FFDD19"/>
                </a:solidFill>
                <a:latin typeface="Hind" charset="0"/>
                <a:ea typeface="Hind" charset="0"/>
                <a:cs typeface="Hind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nl-BE" sz="3600" dirty="0">
                <a:solidFill>
                  <a:schemeClr val="bg1"/>
                </a:solidFill>
              </a:rPr>
              <a:t>Geef jouw mening via zottegem.be/ontharding-</a:t>
            </a:r>
            <a:r>
              <a:rPr lang="nl-BE" sz="3600" dirty="0" err="1">
                <a:solidFill>
                  <a:schemeClr val="bg1"/>
                </a:solidFill>
              </a:rPr>
              <a:t>montmartre</a:t>
            </a:r>
            <a:r>
              <a:rPr lang="nl-BE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7786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0AD2D-1E0B-9772-9814-25E9337C6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2A5F7-5F47-C442-DDFC-4272F028B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66470"/>
            <a:ext cx="10014826" cy="2796005"/>
          </a:xfrm>
        </p:spPr>
        <p:txBody>
          <a:bodyPr anchor="b">
            <a:normAutofit/>
          </a:bodyPr>
          <a:lstStyle/>
          <a:p>
            <a:r>
              <a:rPr lang="nl-BE" b="1" dirty="0"/>
              <a:t>Aanleiding en doel proefopstelling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656020-A549-36A1-03AD-DC34B34F6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19297"/>
            <a:ext cx="10014826" cy="14703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B887823-7374-3E88-3D67-5B7CB683004D}"/>
              </a:ext>
            </a:extLst>
          </p:cNvPr>
          <p:cNvSpPr/>
          <p:nvPr/>
        </p:nvSpPr>
        <p:spPr>
          <a:xfrm>
            <a:off x="635101" y="2759526"/>
            <a:ext cx="130615" cy="176179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FFDD19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1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26FC43-84DB-E218-183A-45DFC4AAD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Aanleiding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A3CF3A-DDAD-3DDE-0185-B9E7AD060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356" y="1515993"/>
            <a:ext cx="10596073" cy="739380"/>
          </a:xfrm>
        </p:spPr>
        <p:txBody>
          <a:bodyPr>
            <a:normAutofit lnSpcReduction="10000"/>
          </a:bodyPr>
          <a:lstStyle/>
          <a:p>
            <a:pPr algn="l"/>
            <a:r>
              <a:rPr lang="nl-BE" sz="2400" b="1" dirty="0" err="1">
                <a:latin typeface="Hind-Light"/>
              </a:rPr>
              <a:t>Herasfaltering</a:t>
            </a:r>
            <a:r>
              <a:rPr lang="nl-BE" sz="2400" b="1" dirty="0">
                <a:latin typeface="Hind-Light"/>
              </a:rPr>
              <a:t> centrumstraten (uitbraak onderliggende kasseien en asfalt + nieuwe asfalt)</a:t>
            </a:r>
          </a:p>
          <a:p>
            <a:pPr algn="l"/>
            <a:endParaRPr lang="nl-BE" sz="2400" b="1" dirty="0">
              <a:latin typeface="Hind-Light"/>
            </a:endParaRPr>
          </a:p>
          <a:p>
            <a:pPr algn="l"/>
            <a:endParaRPr lang="nl-BE" sz="2400" b="1" dirty="0">
              <a:latin typeface="Hind-Light"/>
            </a:endParaRPr>
          </a:p>
          <a:p>
            <a:pPr lvl="2"/>
            <a:endParaRPr lang="nl-BE" sz="1800" dirty="0">
              <a:highlight>
                <a:srgbClr val="FF00FF"/>
              </a:highlight>
              <a:latin typeface="Hind-Light"/>
            </a:endParaRPr>
          </a:p>
          <a:p>
            <a:pPr lvl="2"/>
            <a:endParaRPr lang="nl-BE" sz="1800" dirty="0">
              <a:highlight>
                <a:srgbClr val="FF00FF"/>
              </a:highlight>
              <a:latin typeface="Hind-Light"/>
            </a:endParaRPr>
          </a:p>
          <a:p>
            <a:pPr lvl="2"/>
            <a:endParaRPr lang="nl-BE" sz="1800" dirty="0">
              <a:highlight>
                <a:srgbClr val="FF00FF"/>
              </a:highlight>
              <a:latin typeface="Hind-Light"/>
            </a:endParaRPr>
          </a:p>
          <a:p>
            <a:pPr lvl="2"/>
            <a:endParaRPr lang="nl-BE" sz="1800" dirty="0">
              <a:highlight>
                <a:srgbClr val="FF00FF"/>
              </a:highlight>
              <a:latin typeface="Hind-Light"/>
            </a:endParaRPr>
          </a:p>
          <a:p>
            <a:pPr lvl="2"/>
            <a:endParaRPr lang="nl-BE" sz="1800" b="0" i="0" u="none" strike="noStrike" baseline="0" dirty="0">
              <a:highlight>
                <a:srgbClr val="FF00FF"/>
              </a:highlight>
              <a:latin typeface="Hind-Light"/>
            </a:endParaRPr>
          </a:p>
          <a:p>
            <a:pPr marL="0" indent="0" algn="l">
              <a:buNone/>
            </a:pPr>
            <a:endParaRPr lang="nl-BE" sz="2400" b="1" dirty="0">
              <a:latin typeface="Hind-Light"/>
            </a:endParaRPr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8693C36A-0148-47C3-131F-CD02E847B155}"/>
              </a:ext>
            </a:extLst>
          </p:cNvPr>
          <p:cNvSpPr/>
          <p:nvPr/>
        </p:nvSpPr>
        <p:spPr>
          <a:xfrm>
            <a:off x="292217" y="555171"/>
            <a:ext cx="130615" cy="675833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FFDD19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A0E26301-C5C5-CD85-6BF6-DE316F5C6815}"/>
              </a:ext>
            </a:extLst>
          </p:cNvPr>
          <p:cNvSpPr/>
          <p:nvPr/>
        </p:nvSpPr>
        <p:spPr>
          <a:xfrm rot="5400000">
            <a:off x="664651" y="1266183"/>
            <a:ext cx="130613" cy="720169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noFill/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E071903E-AF33-D4ED-4E8C-94F0018B43C0}"/>
              </a:ext>
            </a:extLst>
          </p:cNvPr>
          <p:cNvSpPr/>
          <p:nvPr/>
        </p:nvSpPr>
        <p:spPr>
          <a:xfrm rot="5400000">
            <a:off x="682818" y="4085424"/>
            <a:ext cx="130613" cy="720169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noFill/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7" name="Pijl: punthaak 6">
            <a:extLst>
              <a:ext uri="{FF2B5EF4-FFF2-40B4-BE49-F238E27FC236}">
                <a16:creationId xmlns:a16="http://schemas.microsoft.com/office/drawing/2014/main" id="{8828EC49-9B73-496B-30E6-B2863D4C753B}"/>
              </a:ext>
            </a:extLst>
          </p:cNvPr>
          <p:cNvSpPr/>
          <p:nvPr/>
        </p:nvSpPr>
        <p:spPr>
          <a:xfrm>
            <a:off x="1240971" y="2354542"/>
            <a:ext cx="500743" cy="326572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B13F065-59EA-E69E-99FF-4EDDC97E8C8C}"/>
              </a:ext>
            </a:extLst>
          </p:cNvPr>
          <p:cNvSpPr txBox="1"/>
          <p:nvPr/>
        </p:nvSpPr>
        <p:spPr>
          <a:xfrm>
            <a:off x="1373851" y="2227320"/>
            <a:ext cx="8850086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b="1" dirty="0">
                <a:solidFill>
                  <a:schemeClr val="bg1"/>
                </a:solidFill>
                <a:latin typeface="Hind-Light"/>
              </a:rPr>
              <a:t>FASE 1:</a:t>
            </a:r>
            <a:r>
              <a:rPr lang="nl-BE" b="1" dirty="0">
                <a:solidFill>
                  <a:schemeClr val="bg1"/>
                </a:solidFill>
              </a:rPr>
              <a:t> </a:t>
            </a:r>
            <a:r>
              <a:rPr lang="nl-BE" dirty="0">
                <a:solidFill>
                  <a:schemeClr val="bg1"/>
                </a:solidFill>
                <a:latin typeface="Hind-Light"/>
              </a:rPr>
              <a:t>Gustaaf </a:t>
            </a:r>
            <a:r>
              <a:rPr lang="nl-BE" dirty="0" err="1">
                <a:solidFill>
                  <a:schemeClr val="bg1"/>
                </a:solidFill>
                <a:latin typeface="Hind-Light"/>
              </a:rPr>
              <a:t>Schockaertstraat</a:t>
            </a:r>
            <a:r>
              <a:rPr lang="nl-BE" dirty="0">
                <a:solidFill>
                  <a:schemeClr val="bg1"/>
                </a:solidFill>
                <a:latin typeface="Hind-Light"/>
              </a:rPr>
              <a:t>, Frans De Beckstraat en Sint-Annastraat</a:t>
            </a:r>
          </a:p>
          <a:p>
            <a:pPr lvl="1">
              <a:lnSpc>
                <a:spcPct val="150000"/>
              </a:lnSpc>
            </a:pPr>
            <a:r>
              <a:rPr lang="nl-BE" dirty="0">
                <a:solidFill>
                  <a:schemeClr val="bg1"/>
                </a:solidFill>
                <a:latin typeface="Hind-Light"/>
              </a:rPr>
              <a:t>Timing: herfstvakantie 2025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284B9DF-0D69-900B-4D01-3ED6C84E756A}"/>
              </a:ext>
            </a:extLst>
          </p:cNvPr>
          <p:cNvSpPr txBox="1"/>
          <p:nvPr/>
        </p:nvSpPr>
        <p:spPr>
          <a:xfrm>
            <a:off x="1373851" y="3071903"/>
            <a:ext cx="8850086" cy="93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nl-BE" b="1" dirty="0">
                <a:solidFill>
                  <a:schemeClr val="bg1"/>
                </a:solidFill>
                <a:latin typeface="Hind-Light"/>
              </a:rPr>
              <a:t>FASE 2</a:t>
            </a:r>
            <a:r>
              <a:rPr lang="nl-BE" sz="2000" dirty="0">
                <a:solidFill>
                  <a:schemeClr val="bg1"/>
                </a:solidFill>
                <a:latin typeface="Hind-Light"/>
              </a:rPr>
              <a:t>:</a:t>
            </a:r>
            <a:r>
              <a:rPr lang="nl-BE" sz="2000" dirty="0">
                <a:latin typeface="Hind-Light"/>
              </a:rPr>
              <a:t> </a:t>
            </a:r>
            <a:r>
              <a:rPr lang="nl-BE" sz="2000" dirty="0">
                <a:solidFill>
                  <a:schemeClr val="bg1"/>
                </a:solidFill>
                <a:latin typeface="Hind-Light"/>
              </a:rPr>
              <a:t>Zuidstraat, B. </a:t>
            </a:r>
            <a:r>
              <a:rPr lang="nl-BE" sz="2000" dirty="0" err="1">
                <a:solidFill>
                  <a:schemeClr val="bg1"/>
                </a:solidFill>
                <a:latin typeface="Hind-Light"/>
              </a:rPr>
              <a:t>Firmin</a:t>
            </a:r>
            <a:r>
              <a:rPr lang="nl-BE" sz="2000" dirty="0">
                <a:solidFill>
                  <a:schemeClr val="bg1"/>
                </a:solidFill>
                <a:latin typeface="Hind-Light"/>
              </a:rPr>
              <a:t> De Meyerstraat, Montmartrepleintje</a:t>
            </a:r>
          </a:p>
          <a:p>
            <a:pPr lvl="1">
              <a:lnSpc>
                <a:spcPct val="150000"/>
              </a:lnSpc>
            </a:pPr>
            <a:r>
              <a:rPr lang="nl-BE" dirty="0">
                <a:solidFill>
                  <a:schemeClr val="bg1"/>
                </a:solidFill>
                <a:latin typeface="Hind-Light"/>
              </a:rPr>
              <a:t>Timing: 2026</a:t>
            </a:r>
          </a:p>
        </p:txBody>
      </p:sp>
      <p:sp>
        <p:nvSpPr>
          <p:cNvPr id="14" name="Pijl: punthaak 13">
            <a:extLst>
              <a:ext uri="{FF2B5EF4-FFF2-40B4-BE49-F238E27FC236}">
                <a16:creationId xmlns:a16="http://schemas.microsoft.com/office/drawing/2014/main" id="{7D5ADD6A-DB9B-D49E-F17B-1DF537F44062}"/>
              </a:ext>
            </a:extLst>
          </p:cNvPr>
          <p:cNvSpPr/>
          <p:nvPr/>
        </p:nvSpPr>
        <p:spPr>
          <a:xfrm>
            <a:off x="1262745" y="3192745"/>
            <a:ext cx="500743" cy="326572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EFDF5B8-CD79-A19B-2EDF-6C843E92B362}"/>
              </a:ext>
            </a:extLst>
          </p:cNvPr>
          <p:cNvSpPr txBox="1"/>
          <p:nvPr/>
        </p:nvSpPr>
        <p:spPr>
          <a:xfrm>
            <a:off x="1154606" y="4217381"/>
            <a:ext cx="9642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solidFill>
                  <a:schemeClr val="bg1"/>
                </a:solidFill>
                <a:latin typeface="Hind-Light"/>
              </a:rPr>
              <a:t>Herasfaltering</a:t>
            </a:r>
            <a:r>
              <a:rPr lang="nl-BE" sz="2400" b="1" dirty="0">
                <a:solidFill>
                  <a:schemeClr val="bg1"/>
                </a:solidFill>
                <a:latin typeface="Hind-Light"/>
              </a:rPr>
              <a:t> wordt aangegrepen om</a:t>
            </a:r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5E9DB2D9-CD12-0CCB-F2A1-F55B119A4663}"/>
              </a:ext>
            </a:extLst>
          </p:cNvPr>
          <p:cNvSpPr/>
          <p:nvPr/>
        </p:nvSpPr>
        <p:spPr>
          <a:xfrm>
            <a:off x="1287352" y="4744991"/>
            <a:ext cx="367863" cy="333042"/>
          </a:xfrm>
          <a:prstGeom prst="roundRect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A3D3A7AC-8E2F-3324-5FB4-E216D4D7C068}"/>
              </a:ext>
            </a:extLst>
          </p:cNvPr>
          <p:cNvSpPr/>
          <p:nvPr/>
        </p:nvSpPr>
        <p:spPr>
          <a:xfrm>
            <a:off x="1291470" y="5144530"/>
            <a:ext cx="367863" cy="333042"/>
          </a:xfrm>
          <a:prstGeom prst="roundRect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7A5FC8-52A7-5716-3532-5778907D05A3}"/>
              </a:ext>
            </a:extLst>
          </p:cNvPr>
          <p:cNvSpPr/>
          <p:nvPr/>
        </p:nvSpPr>
        <p:spPr>
          <a:xfrm>
            <a:off x="1293716" y="5537744"/>
            <a:ext cx="367863" cy="333042"/>
          </a:xfrm>
          <a:prstGeom prst="roundRect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C0B3D492-F1A4-71DA-AEE1-342445E38EB2}"/>
              </a:ext>
            </a:extLst>
          </p:cNvPr>
          <p:cNvSpPr/>
          <p:nvPr/>
        </p:nvSpPr>
        <p:spPr>
          <a:xfrm>
            <a:off x="1299938" y="5931244"/>
            <a:ext cx="367863" cy="333042"/>
          </a:xfrm>
          <a:prstGeom prst="roundRect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1F2FB9BF-A359-833E-3EA2-7B8513C75057}"/>
              </a:ext>
            </a:extLst>
          </p:cNvPr>
          <p:cNvSpPr txBox="1"/>
          <p:nvPr/>
        </p:nvSpPr>
        <p:spPr>
          <a:xfrm>
            <a:off x="1340131" y="4744990"/>
            <a:ext cx="36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DD19"/>
                </a:solidFill>
              </a:rPr>
              <a:t>1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33E2DF58-C6EE-12B6-A498-F07D9EFD6BF4}"/>
              </a:ext>
            </a:extLst>
          </p:cNvPr>
          <p:cNvSpPr txBox="1"/>
          <p:nvPr/>
        </p:nvSpPr>
        <p:spPr>
          <a:xfrm>
            <a:off x="1341807" y="5128500"/>
            <a:ext cx="36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DD19"/>
                </a:solidFill>
              </a:rPr>
              <a:t>2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FFBC5119-ADB2-2F90-0D76-86AE57E604E7}"/>
              </a:ext>
            </a:extLst>
          </p:cNvPr>
          <p:cNvSpPr txBox="1"/>
          <p:nvPr/>
        </p:nvSpPr>
        <p:spPr>
          <a:xfrm>
            <a:off x="1343483" y="5532105"/>
            <a:ext cx="36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DD19"/>
                </a:solidFill>
              </a:rPr>
              <a:t>3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0E39CA58-75F7-2048-41C0-D6463F92AE4F}"/>
              </a:ext>
            </a:extLst>
          </p:cNvPr>
          <p:cNvSpPr txBox="1"/>
          <p:nvPr/>
        </p:nvSpPr>
        <p:spPr>
          <a:xfrm>
            <a:off x="1335110" y="5915612"/>
            <a:ext cx="36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DD19"/>
                </a:solidFill>
              </a:rPr>
              <a:t>4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50908F90-86BF-8444-41BD-09939EC37961}"/>
              </a:ext>
            </a:extLst>
          </p:cNvPr>
          <p:cNvSpPr txBox="1"/>
          <p:nvPr/>
        </p:nvSpPr>
        <p:spPr>
          <a:xfrm>
            <a:off x="1723296" y="4749024"/>
            <a:ext cx="7264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DD19"/>
                </a:solidFill>
                <a:latin typeface="Hind-Light"/>
              </a:rPr>
              <a:t>Circulatieproblemen aan te pakken</a:t>
            </a:r>
            <a:endParaRPr lang="nl-BE" b="1" dirty="0">
              <a:solidFill>
                <a:srgbClr val="FFDD19"/>
              </a:solidFill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7D5F2B3E-BEC4-75DA-E956-B055E9FC3AC1}"/>
              </a:ext>
            </a:extLst>
          </p:cNvPr>
          <p:cNvSpPr txBox="1"/>
          <p:nvPr/>
        </p:nvSpPr>
        <p:spPr>
          <a:xfrm>
            <a:off x="1289537" y="5128500"/>
            <a:ext cx="7264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BE" b="1" dirty="0">
                <a:solidFill>
                  <a:srgbClr val="FFDD19"/>
                </a:solidFill>
                <a:latin typeface="Hind-Light"/>
              </a:rPr>
              <a:t>In te zetten op ontharding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4C4B16C6-5A58-FE13-EA25-28C9645F657E}"/>
              </a:ext>
            </a:extLst>
          </p:cNvPr>
          <p:cNvSpPr txBox="1"/>
          <p:nvPr/>
        </p:nvSpPr>
        <p:spPr>
          <a:xfrm>
            <a:off x="1741714" y="5519599"/>
            <a:ext cx="7264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DD19"/>
                </a:solidFill>
                <a:latin typeface="Hind-Light"/>
              </a:rPr>
              <a:t>Verplichtingen rond parkeren aan te pakken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FB3ECE29-6859-B189-BE60-6D78DE66668D}"/>
              </a:ext>
            </a:extLst>
          </p:cNvPr>
          <p:cNvSpPr txBox="1"/>
          <p:nvPr/>
        </p:nvSpPr>
        <p:spPr>
          <a:xfrm>
            <a:off x="1281170" y="5937244"/>
            <a:ext cx="7264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BE" b="1" dirty="0">
                <a:solidFill>
                  <a:srgbClr val="FFDD19"/>
                </a:solidFill>
                <a:latin typeface="Hind-Light"/>
              </a:rPr>
              <a:t>Verplichtingen rond BEV aan te pakken</a:t>
            </a:r>
          </a:p>
        </p:txBody>
      </p:sp>
    </p:spTree>
    <p:extLst>
      <p:ext uri="{BB962C8B-B14F-4D97-AF65-F5344CB8AC3E}">
        <p14:creationId xmlns:p14="http://schemas.microsoft.com/office/powerpoint/2010/main" val="361119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17C91-D375-62DC-05B2-912BC1317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59D8B-7BEC-48B7-D43B-310725FE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28"/>
            <a:ext cx="10008476" cy="1325563"/>
          </a:xfrm>
        </p:spPr>
        <p:txBody>
          <a:bodyPr/>
          <a:lstStyle/>
          <a:p>
            <a:r>
              <a:rPr lang="nl-BE" b="1" dirty="0"/>
              <a:t>Doel</a:t>
            </a:r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F0734D75-0831-FEA7-853B-36D2A0E8B563}"/>
              </a:ext>
            </a:extLst>
          </p:cNvPr>
          <p:cNvSpPr/>
          <p:nvPr/>
        </p:nvSpPr>
        <p:spPr>
          <a:xfrm>
            <a:off x="292217" y="555171"/>
            <a:ext cx="130615" cy="675833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00A5D1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B09C9871-9EAA-B6BC-5C54-BC9C857674A4}"/>
              </a:ext>
            </a:extLst>
          </p:cNvPr>
          <p:cNvSpPr/>
          <p:nvPr/>
        </p:nvSpPr>
        <p:spPr>
          <a:xfrm rot="5400000">
            <a:off x="664651" y="858405"/>
            <a:ext cx="130613" cy="720169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noFill/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E2C43A1-9E92-BFE2-822F-66DB247682FA}"/>
              </a:ext>
            </a:extLst>
          </p:cNvPr>
          <p:cNvSpPr txBox="1"/>
          <p:nvPr/>
        </p:nvSpPr>
        <p:spPr>
          <a:xfrm>
            <a:off x="1136820" y="1062674"/>
            <a:ext cx="8365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bg1"/>
                </a:solidFill>
                <a:latin typeface="Hind-Light"/>
              </a:rPr>
              <a:t>Circulatieproblemen</a:t>
            </a:r>
            <a:endParaRPr lang="nl-BE" sz="2000" b="1" dirty="0">
              <a:solidFill>
                <a:schemeClr val="bg1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2185024-A2DB-5909-4A23-3B10E9A34D64}"/>
              </a:ext>
            </a:extLst>
          </p:cNvPr>
          <p:cNvSpPr txBox="1"/>
          <p:nvPr/>
        </p:nvSpPr>
        <p:spPr>
          <a:xfrm>
            <a:off x="726986" y="1414914"/>
            <a:ext cx="11465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1"/>
                </a:solidFill>
                <a:latin typeface="Hind-Light"/>
              </a:rPr>
              <a:t>Problemen van doorstroming en filevorming op kruispunt B. </a:t>
            </a:r>
            <a:r>
              <a:rPr lang="nl-BE" sz="1600" dirty="0" err="1">
                <a:solidFill>
                  <a:schemeClr val="bg1"/>
                </a:solidFill>
                <a:latin typeface="Hind-Light"/>
              </a:rPr>
              <a:t>Firmin</a:t>
            </a:r>
            <a:r>
              <a:rPr lang="nl-BE" sz="1600" dirty="0">
                <a:solidFill>
                  <a:schemeClr val="bg1"/>
                </a:solidFill>
                <a:latin typeface="Hind-Light"/>
              </a:rPr>
              <a:t> De Meyerstraat x Meerlaan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1"/>
                </a:solidFill>
                <a:latin typeface="Hind-Light"/>
              </a:rPr>
              <a:t>(Gelede) bussen kunnen B. </a:t>
            </a:r>
            <a:r>
              <a:rPr lang="nl-BE" sz="1600" dirty="0" err="1">
                <a:solidFill>
                  <a:schemeClr val="bg1"/>
                </a:solidFill>
                <a:latin typeface="Hind-Light"/>
              </a:rPr>
              <a:t>Firmin</a:t>
            </a:r>
            <a:r>
              <a:rPr lang="nl-BE" sz="1600" dirty="0">
                <a:solidFill>
                  <a:schemeClr val="bg1"/>
                </a:solidFill>
                <a:latin typeface="Hind-Light"/>
              </a:rPr>
              <a:t> De Meyerstraat moeilijk indraaien bij tegenliggend verkeer</a:t>
            </a:r>
          </a:p>
        </p:txBody>
      </p:sp>
      <p:sp>
        <p:nvSpPr>
          <p:cNvPr id="9" name="Pijl: punthaak 8">
            <a:extLst>
              <a:ext uri="{FF2B5EF4-FFF2-40B4-BE49-F238E27FC236}">
                <a16:creationId xmlns:a16="http://schemas.microsoft.com/office/drawing/2014/main" id="{2000665C-2B07-FB46-4ADE-B75B55E83F13}"/>
              </a:ext>
            </a:extLst>
          </p:cNvPr>
          <p:cNvSpPr/>
          <p:nvPr/>
        </p:nvSpPr>
        <p:spPr>
          <a:xfrm>
            <a:off x="1173892" y="2054604"/>
            <a:ext cx="395416" cy="296562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6959439-4A41-4FCB-D59F-011004E97283}"/>
              </a:ext>
            </a:extLst>
          </p:cNvPr>
          <p:cNvSpPr txBox="1"/>
          <p:nvPr/>
        </p:nvSpPr>
        <p:spPr>
          <a:xfrm>
            <a:off x="1136820" y="2648138"/>
            <a:ext cx="8365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bg1"/>
                </a:solidFill>
                <a:latin typeface="Hind-Light"/>
                <a:cs typeface="Hind" panose="02000000000000000000" pitchFamily="2" charset="0"/>
              </a:rPr>
              <a:t>Ontharding</a:t>
            </a:r>
          </a:p>
        </p:txBody>
      </p:sp>
      <p:sp>
        <p:nvSpPr>
          <p:cNvPr id="12" name="Shape 1">
            <a:extLst>
              <a:ext uri="{FF2B5EF4-FFF2-40B4-BE49-F238E27FC236}">
                <a16:creationId xmlns:a16="http://schemas.microsoft.com/office/drawing/2014/main" id="{E24A22BC-8AFE-2AF8-FC54-9366B991F7A9}"/>
              </a:ext>
            </a:extLst>
          </p:cNvPr>
          <p:cNvSpPr/>
          <p:nvPr/>
        </p:nvSpPr>
        <p:spPr>
          <a:xfrm rot="5400000">
            <a:off x="656412" y="2444193"/>
            <a:ext cx="130613" cy="720169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noFill/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65D0F96-17AE-915E-B7DD-DBF831DE0341}"/>
              </a:ext>
            </a:extLst>
          </p:cNvPr>
          <p:cNvSpPr txBox="1"/>
          <p:nvPr/>
        </p:nvSpPr>
        <p:spPr>
          <a:xfrm>
            <a:off x="709367" y="2974865"/>
            <a:ext cx="10667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BE" sz="1600" dirty="0">
                <a:solidFill>
                  <a:schemeClr val="bg1"/>
                </a:solidFill>
                <a:latin typeface="Hind-Light"/>
              </a:rPr>
              <a:t>Montmartrepleintje is grote verharde oppervlakte met een verhoogde inrichting waarop onterecht geparkeerd wordt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1"/>
                </a:solidFill>
                <a:latin typeface="Hind-Light"/>
              </a:rPr>
              <a:t>Op een verhoogde inrichting is het verboden te parkeren (wordt reeds jarenlang gedoogd)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1"/>
                </a:solidFill>
                <a:latin typeface="Hind-Light"/>
              </a:rPr>
              <a:t>Aan straatzijde moet er 1,5m doorgang voor voetgangers zijn waardoor parkeren eigenlijk niet mogelijk is</a:t>
            </a:r>
          </a:p>
        </p:txBody>
      </p:sp>
      <p:sp>
        <p:nvSpPr>
          <p:cNvPr id="14" name="Pijl: punthaak 13">
            <a:extLst>
              <a:ext uri="{FF2B5EF4-FFF2-40B4-BE49-F238E27FC236}">
                <a16:creationId xmlns:a16="http://schemas.microsoft.com/office/drawing/2014/main" id="{DE8D0601-07EE-A3E1-8819-36438AFE7229}"/>
              </a:ext>
            </a:extLst>
          </p:cNvPr>
          <p:cNvSpPr/>
          <p:nvPr/>
        </p:nvSpPr>
        <p:spPr>
          <a:xfrm>
            <a:off x="1190365" y="4048165"/>
            <a:ext cx="395416" cy="296562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3D3BE27-1D9D-0F20-0037-A5F2C448FD41}"/>
              </a:ext>
            </a:extLst>
          </p:cNvPr>
          <p:cNvSpPr txBox="1"/>
          <p:nvPr/>
        </p:nvSpPr>
        <p:spPr>
          <a:xfrm>
            <a:off x="1081803" y="4840137"/>
            <a:ext cx="8365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bg1"/>
                </a:solidFill>
                <a:latin typeface="Hind-Light"/>
                <a:sym typeface="Wingdings" panose="05000000000000000000" pitchFamily="2" charset="2"/>
              </a:rPr>
              <a:t>Afschaffen beurtelings parkeren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8CF315E-2695-C6C3-7981-D837BD2400F1}"/>
              </a:ext>
            </a:extLst>
          </p:cNvPr>
          <p:cNvSpPr txBox="1"/>
          <p:nvPr/>
        </p:nvSpPr>
        <p:spPr>
          <a:xfrm>
            <a:off x="1090042" y="5721031"/>
            <a:ext cx="8365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bg1"/>
                </a:solidFill>
                <a:latin typeface="Hind-Light"/>
                <a:sym typeface="Wingdings" panose="05000000000000000000" pitchFamily="2" charset="2"/>
              </a:rPr>
              <a:t>Invoeren BEV (beperkt éénrichtingsverkeer)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0A667CC-0C48-D93C-C017-37D2EC16D852}"/>
              </a:ext>
            </a:extLst>
          </p:cNvPr>
          <p:cNvSpPr txBox="1"/>
          <p:nvPr/>
        </p:nvSpPr>
        <p:spPr>
          <a:xfrm>
            <a:off x="1561067" y="2051950"/>
            <a:ext cx="987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Betere</a:t>
            </a:r>
            <a:r>
              <a:rPr lang="nl-BE" dirty="0"/>
              <a:t> </a:t>
            </a:r>
            <a:r>
              <a:rPr lang="nl-BE" b="1" dirty="0">
                <a:solidFill>
                  <a:schemeClr val="bg1"/>
                </a:solidFill>
                <a:latin typeface="Hind-Light"/>
                <a:sym typeface="Wingdings" panose="05000000000000000000" pitchFamily="2" charset="2"/>
              </a:rPr>
              <a:t>doorstroming creëren, minder filevorming en ruimte geven aan zwakke weggebruikers</a:t>
            </a:r>
            <a:r>
              <a:rPr lang="nl-BE" dirty="0"/>
              <a:t> </a:t>
            </a:r>
          </a:p>
        </p:txBody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6DD6DD59-4D8D-5E52-8FAA-869FA750ABE4}"/>
              </a:ext>
            </a:extLst>
          </p:cNvPr>
          <p:cNvSpPr/>
          <p:nvPr/>
        </p:nvSpPr>
        <p:spPr>
          <a:xfrm rot="5400000">
            <a:off x="652302" y="4614803"/>
            <a:ext cx="130613" cy="720169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noFill/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20" name="Pijl: punthaak 19">
            <a:extLst>
              <a:ext uri="{FF2B5EF4-FFF2-40B4-BE49-F238E27FC236}">
                <a16:creationId xmlns:a16="http://schemas.microsoft.com/office/drawing/2014/main" id="{643B6283-556B-33BA-2DAE-D52CF22DFAF8}"/>
              </a:ext>
            </a:extLst>
          </p:cNvPr>
          <p:cNvSpPr/>
          <p:nvPr/>
        </p:nvSpPr>
        <p:spPr>
          <a:xfrm>
            <a:off x="1178009" y="5209713"/>
            <a:ext cx="395416" cy="296562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DEAF5C27-A753-2E14-8041-0065543AAA16}"/>
              </a:ext>
            </a:extLst>
          </p:cNvPr>
          <p:cNvSpPr txBox="1"/>
          <p:nvPr/>
        </p:nvSpPr>
        <p:spPr>
          <a:xfrm>
            <a:off x="1615690" y="5231161"/>
            <a:ext cx="3894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  <a:latin typeface="Hind-Light"/>
                <a:sym typeface="Wingdings" panose="05000000000000000000" pitchFamily="2" charset="2"/>
              </a:rPr>
              <a:t>Verplicht in 2026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051091C-540A-78D6-1446-75790CB67DA2}"/>
              </a:ext>
            </a:extLst>
          </p:cNvPr>
          <p:cNvSpPr txBox="1"/>
          <p:nvPr/>
        </p:nvSpPr>
        <p:spPr>
          <a:xfrm>
            <a:off x="1615689" y="6143502"/>
            <a:ext cx="981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  <a:latin typeface="Hind-Light"/>
                <a:sym typeface="Wingdings" panose="05000000000000000000" pitchFamily="2" charset="2"/>
              </a:rPr>
              <a:t>T</a:t>
            </a:r>
            <a:r>
              <a:rPr lang="nl-BE" b="1" dirty="0">
                <a:solidFill>
                  <a:schemeClr val="bg1"/>
                </a:solidFill>
                <a:latin typeface="Hind-Light"/>
              </a:rPr>
              <a:t>oelaten van fietsers en bromfietsers klasse A in tegengestelde rijrichting</a:t>
            </a:r>
            <a:endParaRPr lang="nl-BE" b="1" dirty="0">
              <a:solidFill>
                <a:schemeClr val="bg1"/>
              </a:solidFill>
              <a:latin typeface="Hind-Light"/>
              <a:sym typeface="Wingdings" panose="05000000000000000000" pitchFamily="2" charset="2"/>
            </a:endParaRPr>
          </a:p>
        </p:txBody>
      </p:sp>
      <p:sp>
        <p:nvSpPr>
          <p:cNvPr id="24" name="Shape 1">
            <a:extLst>
              <a:ext uri="{FF2B5EF4-FFF2-40B4-BE49-F238E27FC236}">
                <a16:creationId xmlns:a16="http://schemas.microsoft.com/office/drawing/2014/main" id="{3B5C087B-061A-B74E-3DB5-A9169B7147AF}"/>
              </a:ext>
            </a:extLst>
          </p:cNvPr>
          <p:cNvSpPr/>
          <p:nvPr/>
        </p:nvSpPr>
        <p:spPr>
          <a:xfrm rot="5400000">
            <a:off x="644061" y="5533326"/>
            <a:ext cx="130613" cy="720169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noFill/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25" name="Pijl: punthaak 24">
            <a:extLst>
              <a:ext uri="{FF2B5EF4-FFF2-40B4-BE49-F238E27FC236}">
                <a16:creationId xmlns:a16="http://schemas.microsoft.com/office/drawing/2014/main" id="{B36AEF60-A2BE-BC8E-238E-52679C3EE01A}"/>
              </a:ext>
            </a:extLst>
          </p:cNvPr>
          <p:cNvSpPr/>
          <p:nvPr/>
        </p:nvSpPr>
        <p:spPr>
          <a:xfrm>
            <a:off x="1167515" y="6140298"/>
            <a:ext cx="395416" cy="296562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9F8365F6-7019-8D89-CAAC-1E0CF3B94C71}"/>
              </a:ext>
            </a:extLst>
          </p:cNvPr>
          <p:cNvSpPr txBox="1"/>
          <p:nvPr/>
        </p:nvSpPr>
        <p:spPr>
          <a:xfrm>
            <a:off x="1680516" y="4060522"/>
            <a:ext cx="1016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  <a:latin typeface="Hind-Light"/>
                <a:sym typeface="Wingdings" panose="05000000000000000000" pitchFamily="2" charset="2"/>
              </a:rPr>
              <a:t>Aangename, veiligere en groenere plaats creëren met de noodzakelijke ruimte voor de zwakke weggebruikers</a:t>
            </a:r>
          </a:p>
        </p:txBody>
      </p:sp>
    </p:spTree>
    <p:extLst>
      <p:ext uri="{BB962C8B-B14F-4D97-AF65-F5344CB8AC3E}">
        <p14:creationId xmlns:p14="http://schemas.microsoft.com/office/powerpoint/2010/main" val="815048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AA381-F005-FAEF-1FE0-9F8911DC2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C81A-F20A-3EF8-F738-612F1586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66470"/>
            <a:ext cx="10014826" cy="2796005"/>
          </a:xfrm>
        </p:spPr>
        <p:txBody>
          <a:bodyPr anchor="b">
            <a:normAutofit/>
          </a:bodyPr>
          <a:lstStyle/>
          <a:p>
            <a:r>
              <a:rPr lang="nl-BE" b="1" dirty="0"/>
              <a:t>Plannen, inhoud en timing proefopstelling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27624DB-AAD8-6A93-5A9D-8E74BD468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19297"/>
            <a:ext cx="10014826" cy="14703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18BABB0E-B26E-ECDC-7393-95684109DBA0}"/>
              </a:ext>
            </a:extLst>
          </p:cNvPr>
          <p:cNvSpPr/>
          <p:nvPr/>
        </p:nvSpPr>
        <p:spPr>
          <a:xfrm>
            <a:off x="635101" y="2759526"/>
            <a:ext cx="130615" cy="176179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FFDD19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46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26FC43-84DB-E218-183A-45DFC4AAD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399" y="109927"/>
            <a:ext cx="10008476" cy="1325563"/>
          </a:xfrm>
        </p:spPr>
        <p:txBody>
          <a:bodyPr/>
          <a:lstStyle/>
          <a:p>
            <a:r>
              <a:rPr lang="nl-BE" b="1" dirty="0"/>
              <a:t>Plannen proefopstelling: circulatie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650D2BE-A63A-19DA-7930-B38B157CD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399" y="1155359"/>
            <a:ext cx="8360323" cy="5168529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633BEFE0-CED8-145A-5B15-2CFBB3A79C7B}"/>
              </a:ext>
            </a:extLst>
          </p:cNvPr>
          <p:cNvSpPr/>
          <p:nvPr/>
        </p:nvSpPr>
        <p:spPr>
          <a:xfrm>
            <a:off x="292217" y="555171"/>
            <a:ext cx="130615" cy="675833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00A5D1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50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0D390-F2DF-ED85-8279-4C124726D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0E77D-B9DE-6213-A12B-E92F869E3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Inhoud proefopstelling: circulatie</a:t>
            </a: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17A5CBE6-4476-A217-8FAA-C9A8DCC7031D}"/>
              </a:ext>
            </a:extLst>
          </p:cNvPr>
          <p:cNvSpPr/>
          <p:nvPr/>
        </p:nvSpPr>
        <p:spPr>
          <a:xfrm>
            <a:off x="947056" y="1393370"/>
            <a:ext cx="10008476" cy="1654629"/>
          </a:xfrm>
          <a:prstGeom prst="roundRect">
            <a:avLst/>
          </a:prstGeom>
          <a:noFill/>
          <a:ln w="19050"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B4A96EE6-16E1-02FF-401F-8FEF7E2278C5}"/>
              </a:ext>
            </a:extLst>
          </p:cNvPr>
          <p:cNvSpPr/>
          <p:nvPr/>
        </p:nvSpPr>
        <p:spPr>
          <a:xfrm>
            <a:off x="947056" y="3161845"/>
            <a:ext cx="10008476" cy="1768475"/>
          </a:xfrm>
          <a:prstGeom prst="roundRect">
            <a:avLst/>
          </a:prstGeom>
          <a:noFill/>
          <a:ln w="19050"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BF1B5CE-876B-B068-78C4-86FB1054AB06}"/>
              </a:ext>
            </a:extLst>
          </p:cNvPr>
          <p:cNvSpPr txBox="1"/>
          <p:nvPr/>
        </p:nvSpPr>
        <p:spPr>
          <a:xfrm>
            <a:off x="1110341" y="1469570"/>
            <a:ext cx="951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</a:rPr>
              <a:t>Overzicht straten van tweerichtingsverkeer naar éénrichtingsverkeer: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89EEBDB-C5BE-FDB8-2AA6-65906FF72330}"/>
              </a:ext>
            </a:extLst>
          </p:cNvPr>
          <p:cNvSpPr txBox="1"/>
          <p:nvPr/>
        </p:nvSpPr>
        <p:spPr>
          <a:xfrm>
            <a:off x="1584809" y="1946874"/>
            <a:ext cx="6030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B. </a:t>
            </a:r>
            <a:r>
              <a:rPr lang="nl-BE" dirty="0" err="1">
                <a:solidFill>
                  <a:schemeClr val="bg1"/>
                </a:solidFill>
              </a:rPr>
              <a:t>Firmin</a:t>
            </a:r>
            <a:r>
              <a:rPr lang="nl-BE" dirty="0">
                <a:solidFill>
                  <a:schemeClr val="bg1"/>
                </a:solidFill>
              </a:rPr>
              <a:t> De Meyerstraat (richting G. </a:t>
            </a:r>
            <a:r>
              <a:rPr lang="nl-BE" dirty="0" err="1">
                <a:solidFill>
                  <a:schemeClr val="bg1"/>
                </a:solidFill>
              </a:rPr>
              <a:t>Schockaertstraat</a:t>
            </a:r>
            <a:r>
              <a:rPr lang="nl-BE" dirty="0">
                <a:solidFill>
                  <a:schemeClr val="bg1"/>
                </a:solidFill>
              </a:rPr>
              <a:t>)</a:t>
            </a:r>
          </a:p>
          <a:p>
            <a:r>
              <a:rPr lang="nl-BE" dirty="0">
                <a:solidFill>
                  <a:schemeClr val="bg1"/>
                </a:solidFill>
              </a:rPr>
              <a:t>G. </a:t>
            </a:r>
            <a:r>
              <a:rPr lang="nl-BE" dirty="0" err="1">
                <a:solidFill>
                  <a:schemeClr val="bg1"/>
                </a:solidFill>
              </a:rPr>
              <a:t>Schockaertstraat</a:t>
            </a:r>
            <a:r>
              <a:rPr lang="nl-BE" dirty="0">
                <a:solidFill>
                  <a:schemeClr val="bg1"/>
                </a:solidFill>
              </a:rPr>
              <a:t> (richting </a:t>
            </a:r>
            <a:r>
              <a:rPr lang="nl-BE" dirty="0" err="1">
                <a:solidFill>
                  <a:schemeClr val="bg1"/>
                </a:solidFill>
              </a:rPr>
              <a:t>Kazernstraat</a:t>
            </a:r>
            <a:r>
              <a:rPr lang="nl-BE" dirty="0">
                <a:solidFill>
                  <a:schemeClr val="bg1"/>
                </a:solidFill>
              </a:rPr>
              <a:t>)</a:t>
            </a:r>
          </a:p>
          <a:p>
            <a:r>
              <a:rPr lang="nl-BE" dirty="0">
                <a:solidFill>
                  <a:schemeClr val="bg1"/>
                </a:solidFill>
              </a:rPr>
              <a:t>Frans De Beckstraat (richting G. </a:t>
            </a:r>
            <a:r>
              <a:rPr lang="nl-BE" dirty="0" err="1">
                <a:solidFill>
                  <a:schemeClr val="bg1"/>
                </a:solidFill>
              </a:rPr>
              <a:t>Schockaertstraat</a:t>
            </a:r>
            <a:r>
              <a:rPr lang="nl-BE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BEBF9B8-4A16-F9BF-1FA9-D08D9AC36241}"/>
              </a:ext>
            </a:extLst>
          </p:cNvPr>
          <p:cNvSpPr txBox="1"/>
          <p:nvPr/>
        </p:nvSpPr>
        <p:spPr>
          <a:xfrm>
            <a:off x="1132112" y="3221762"/>
            <a:ext cx="951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</a:rPr>
              <a:t>Overzicht éénrichtingsstraten waarbij de rijrichting wordt omgekeerd</a:t>
            </a:r>
          </a:p>
        </p:txBody>
      </p:sp>
      <p:sp>
        <p:nvSpPr>
          <p:cNvPr id="11" name="Pijl: punthaak 10">
            <a:extLst>
              <a:ext uri="{FF2B5EF4-FFF2-40B4-BE49-F238E27FC236}">
                <a16:creationId xmlns:a16="http://schemas.microsoft.com/office/drawing/2014/main" id="{448BF808-C7AE-2C27-C11A-E2C580101552}"/>
              </a:ext>
            </a:extLst>
          </p:cNvPr>
          <p:cNvSpPr/>
          <p:nvPr/>
        </p:nvSpPr>
        <p:spPr>
          <a:xfrm>
            <a:off x="1240968" y="2046514"/>
            <a:ext cx="304800" cy="194599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2" name="Pijl: punthaak 11">
            <a:extLst>
              <a:ext uri="{FF2B5EF4-FFF2-40B4-BE49-F238E27FC236}">
                <a16:creationId xmlns:a16="http://schemas.microsoft.com/office/drawing/2014/main" id="{499FC97B-1C9F-F7BD-B870-F3BE2077E320}"/>
              </a:ext>
            </a:extLst>
          </p:cNvPr>
          <p:cNvSpPr/>
          <p:nvPr/>
        </p:nvSpPr>
        <p:spPr>
          <a:xfrm>
            <a:off x="1240970" y="2329546"/>
            <a:ext cx="304800" cy="194599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3" name="Pijl: punthaak 12">
            <a:extLst>
              <a:ext uri="{FF2B5EF4-FFF2-40B4-BE49-F238E27FC236}">
                <a16:creationId xmlns:a16="http://schemas.microsoft.com/office/drawing/2014/main" id="{43AFF99B-2106-F1A0-56EB-189D14267B94}"/>
              </a:ext>
            </a:extLst>
          </p:cNvPr>
          <p:cNvSpPr/>
          <p:nvPr/>
        </p:nvSpPr>
        <p:spPr>
          <a:xfrm>
            <a:off x="1240969" y="2612575"/>
            <a:ext cx="304800" cy="194599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4" name="Pijl: punthaak 13">
            <a:extLst>
              <a:ext uri="{FF2B5EF4-FFF2-40B4-BE49-F238E27FC236}">
                <a16:creationId xmlns:a16="http://schemas.microsoft.com/office/drawing/2014/main" id="{A7B240C8-30A5-0475-A283-F5A8E289FC72}"/>
              </a:ext>
            </a:extLst>
          </p:cNvPr>
          <p:cNvSpPr/>
          <p:nvPr/>
        </p:nvSpPr>
        <p:spPr>
          <a:xfrm>
            <a:off x="1230081" y="3744687"/>
            <a:ext cx="304800" cy="194599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5" name="Pijl: punthaak 14">
            <a:extLst>
              <a:ext uri="{FF2B5EF4-FFF2-40B4-BE49-F238E27FC236}">
                <a16:creationId xmlns:a16="http://schemas.microsoft.com/office/drawing/2014/main" id="{B3D049A0-6257-B809-5875-5971307CCE63}"/>
              </a:ext>
            </a:extLst>
          </p:cNvPr>
          <p:cNvSpPr/>
          <p:nvPr/>
        </p:nvSpPr>
        <p:spPr>
          <a:xfrm>
            <a:off x="1236468" y="4052816"/>
            <a:ext cx="304800" cy="194599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9B38DFE-6737-CA11-6DDE-4336D2136EB4}"/>
              </a:ext>
            </a:extLst>
          </p:cNvPr>
          <p:cNvSpPr txBox="1"/>
          <p:nvPr/>
        </p:nvSpPr>
        <p:spPr>
          <a:xfrm>
            <a:off x="1545770" y="3679025"/>
            <a:ext cx="858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Zuidstraat (richting Meerlaan)</a:t>
            </a:r>
          </a:p>
          <a:p>
            <a:r>
              <a:rPr lang="nl-BE" dirty="0">
                <a:solidFill>
                  <a:schemeClr val="bg1"/>
                </a:solidFill>
              </a:rPr>
              <a:t>Trapstraat - deel tussen G. </a:t>
            </a:r>
            <a:r>
              <a:rPr lang="nl-BE" dirty="0" err="1">
                <a:solidFill>
                  <a:schemeClr val="bg1"/>
                </a:solidFill>
              </a:rPr>
              <a:t>Schockaertstraat</a:t>
            </a:r>
            <a:r>
              <a:rPr lang="nl-BE" dirty="0">
                <a:solidFill>
                  <a:schemeClr val="bg1"/>
                </a:solidFill>
              </a:rPr>
              <a:t> en Molenstraat (richting Molenstraat)</a:t>
            </a:r>
          </a:p>
          <a:p>
            <a:r>
              <a:rPr lang="nl-BE" dirty="0">
                <a:solidFill>
                  <a:schemeClr val="bg1"/>
                </a:solidFill>
              </a:rPr>
              <a:t>Molenstraat (richting Meerlaan)</a:t>
            </a:r>
          </a:p>
          <a:p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E6573F29-CB1A-1A29-CB4A-13F90F04DE13}"/>
              </a:ext>
            </a:extLst>
          </p:cNvPr>
          <p:cNvSpPr/>
          <p:nvPr/>
        </p:nvSpPr>
        <p:spPr>
          <a:xfrm>
            <a:off x="964330" y="5064594"/>
            <a:ext cx="10008476" cy="1162035"/>
          </a:xfrm>
          <a:prstGeom prst="roundRect">
            <a:avLst/>
          </a:prstGeom>
          <a:noFill/>
          <a:ln w="19050"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88D07B72-43E8-A585-F5D8-7577F91448B2}"/>
              </a:ext>
            </a:extLst>
          </p:cNvPr>
          <p:cNvSpPr txBox="1"/>
          <p:nvPr/>
        </p:nvSpPr>
        <p:spPr>
          <a:xfrm>
            <a:off x="1132112" y="5127751"/>
            <a:ext cx="951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</a:rPr>
              <a:t>In alle éénrichtingsstraten wordt BEV ingevoerd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5813E42C-7C86-615B-DB3F-E908B378D7D6}"/>
              </a:ext>
            </a:extLst>
          </p:cNvPr>
          <p:cNvSpPr txBox="1"/>
          <p:nvPr/>
        </p:nvSpPr>
        <p:spPr>
          <a:xfrm>
            <a:off x="1545768" y="5529816"/>
            <a:ext cx="603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Infrastructurele maatregelen waar nodig</a:t>
            </a:r>
          </a:p>
        </p:txBody>
      </p:sp>
      <p:sp>
        <p:nvSpPr>
          <p:cNvPr id="22" name="Pijl: punthaak 21">
            <a:extLst>
              <a:ext uri="{FF2B5EF4-FFF2-40B4-BE49-F238E27FC236}">
                <a16:creationId xmlns:a16="http://schemas.microsoft.com/office/drawing/2014/main" id="{17232A93-258B-98BC-CE75-B5D4FCCFB6F8}"/>
              </a:ext>
            </a:extLst>
          </p:cNvPr>
          <p:cNvSpPr/>
          <p:nvPr/>
        </p:nvSpPr>
        <p:spPr>
          <a:xfrm>
            <a:off x="1219193" y="5606146"/>
            <a:ext cx="304800" cy="194599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3" name="Shape 1">
            <a:extLst>
              <a:ext uri="{FF2B5EF4-FFF2-40B4-BE49-F238E27FC236}">
                <a16:creationId xmlns:a16="http://schemas.microsoft.com/office/drawing/2014/main" id="{94E7B2B2-C045-EF74-5C6D-E8B9127ED4FA}"/>
              </a:ext>
            </a:extLst>
          </p:cNvPr>
          <p:cNvSpPr/>
          <p:nvPr/>
        </p:nvSpPr>
        <p:spPr>
          <a:xfrm>
            <a:off x="292217" y="555171"/>
            <a:ext cx="130615" cy="675833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00A5D1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4" name="Pijl: punthaak 3">
            <a:extLst>
              <a:ext uri="{FF2B5EF4-FFF2-40B4-BE49-F238E27FC236}">
                <a16:creationId xmlns:a16="http://schemas.microsoft.com/office/drawing/2014/main" id="{D39AC59B-453B-EBC5-7031-622AF0B32251}"/>
              </a:ext>
            </a:extLst>
          </p:cNvPr>
          <p:cNvSpPr/>
          <p:nvPr/>
        </p:nvSpPr>
        <p:spPr>
          <a:xfrm>
            <a:off x="1230081" y="4337503"/>
            <a:ext cx="304800" cy="194599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3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1C6B4-D97D-AB5E-38AA-CEF326065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142783-5E69-5D87-BDAD-0A6201118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01" y="158820"/>
            <a:ext cx="10008476" cy="1325563"/>
          </a:xfrm>
        </p:spPr>
        <p:txBody>
          <a:bodyPr/>
          <a:lstStyle/>
          <a:p>
            <a:r>
              <a:rPr lang="nl-BE" b="1" dirty="0"/>
              <a:t>Inhoud proefopstelling: circulatie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E0EC0D1-6DA6-101B-98AC-327DA852A62E}"/>
              </a:ext>
            </a:extLst>
          </p:cNvPr>
          <p:cNvSpPr/>
          <p:nvPr/>
        </p:nvSpPr>
        <p:spPr>
          <a:xfrm>
            <a:off x="292217" y="555171"/>
            <a:ext cx="130615" cy="675833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FFDD19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610308-36BC-BFBC-E973-D8F681F3C059}"/>
              </a:ext>
            </a:extLst>
          </p:cNvPr>
          <p:cNvSpPr txBox="1"/>
          <p:nvPr/>
        </p:nvSpPr>
        <p:spPr>
          <a:xfrm>
            <a:off x="849082" y="1034701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</a:rPr>
              <a:t>Impact parkeren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81BBECC-E25C-A96F-6492-F3A41E0D5872}"/>
              </a:ext>
            </a:extLst>
          </p:cNvPr>
          <p:cNvSpPr txBox="1"/>
          <p:nvPr/>
        </p:nvSpPr>
        <p:spPr>
          <a:xfrm>
            <a:off x="968829" y="1452261"/>
            <a:ext cx="944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1"/>
                </a:solidFill>
              </a:rPr>
              <a:t>Montmartreplein</a:t>
            </a:r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84B46D70-7C4F-A24D-9F6A-0FD043AC95DB}"/>
              </a:ext>
            </a:extLst>
          </p:cNvPr>
          <p:cNvSpPr/>
          <p:nvPr/>
        </p:nvSpPr>
        <p:spPr>
          <a:xfrm rot="5400000">
            <a:off x="483144" y="1009298"/>
            <a:ext cx="130615" cy="49069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noFill/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0F58A7A-58D9-B83F-1134-CB8201B8F709}"/>
              </a:ext>
            </a:extLst>
          </p:cNvPr>
          <p:cNvSpPr txBox="1"/>
          <p:nvPr/>
        </p:nvSpPr>
        <p:spPr>
          <a:xfrm>
            <a:off x="880871" y="5855937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</a:rPr>
              <a:t>Snelheid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B205905-BE6A-0343-25E9-E0F46418FCBC}"/>
              </a:ext>
            </a:extLst>
          </p:cNvPr>
          <p:cNvSpPr txBox="1"/>
          <p:nvPr/>
        </p:nvSpPr>
        <p:spPr>
          <a:xfrm>
            <a:off x="925269" y="6223304"/>
            <a:ext cx="944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</a:rPr>
              <a:t>Uitbreiding zone 30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B6D2AE0-3128-1E43-3B03-EB06AAE29F56}"/>
              </a:ext>
            </a:extLst>
          </p:cNvPr>
          <p:cNvSpPr txBox="1"/>
          <p:nvPr/>
        </p:nvSpPr>
        <p:spPr>
          <a:xfrm>
            <a:off x="968828" y="2098417"/>
            <a:ext cx="944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1"/>
                </a:solidFill>
              </a:rPr>
              <a:t>Zuidstraat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9AC02F1-0B38-69AA-97B9-B28961F558FE}"/>
              </a:ext>
            </a:extLst>
          </p:cNvPr>
          <p:cNvSpPr txBox="1"/>
          <p:nvPr/>
        </p:nvSpPr>
        <p:spPr>
          <a:xfrm>
            <a:off x="925269" y="2756269"/>
            <a:ext cx="3461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1"/>
                </a:solidFill>
              </a:rPr>
              <a:t>B. </a:t>
            </a:r>
            <a:r>
              <a:rPr lang="nl-BE" sz="1600" dirty="0" err="1">
                <a:solidFill>
                  <a:schemeClr val="bg1"/>
                </a:solidFill>
              </a:rPr>
              <a:t>Firmin</a:t>
            </a:r>
            <a:r>
              <a:rPr lang="nl-BE" sz="1600" dirty="0">
                <a:solidFill>
                  <a:schemeClr val="bg1"/>
                </a:solidFill>
              </a:rPr>
              <a:t> De Meyerstraat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9DED32C-5F93-F821-DCE6-F13F15CD1256}"/>
              </a:ext>
            </a:extLst>
          </p:cNvPr>
          <p:cNvSpPr txBox="1"/>
          <p:nvPr/>
        </p:nvSpPr>
        <p:spPr>
          <a:xfrm>
            <a:off x="968827" y="3450591"/>
            <a:ext cx="3461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1"/>
                </a:solidFill>
              </a:rPr>
              <a:t>G. </a:t>
            </a:r>
            <a:r>
              <a:rPr lang="nl-BE" sz="1600" dirty="0" err="1">
                <a:solidFill>
                  <a:schemeClr val="bg1"/>
                </a:solidFill>
              </a:rPr>
              <a:t>Schockaertstraat</a:t>
            </a:r>
            <a:endParaRPr lang="nl-BE" sz="1600" dirty="0">
              <a:solidFill>
                <a:schemeClr val="bg1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784A3AA-C686-902D-17C5-6A48AE3B7030}"/>
              </a:ext>
            </a:extLst>
          </p:cNvPr>
          <p:cNvSpPr txBox="1"/>
          <p:nvPr/>
        </p:nvSpPr>
        <p:spPr>
          <a:xfrm>
            <a:off x="977564" y="4079597"/>
            <a:ext cx="3461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1"/>
                </a:solidFill>
              </a:rPr>
              <a:t>Frans De Beckstraat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4B5E63F-6E54-69AB-FAB4-000C65AC92BF}"/>
              </a:ext>
            </a:extLst>
          </p:cNvPr>
          <p:cNvSpPr txBox="1"/>
          <p:nvPr/>
        </p:nvSpPr>
        <p:spPr>
          <a:xfrm>
            <a:off x="982999" y="4676425"/>
            <a:ext cx="7859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1"/>
                </a:solidFill>
              </a:rPr>
              <a:t>Trapstraat (deel tussen G. </a:t>
            </a:r>
            <a:r>
              <a:rPr lang="nl-BE" sz="1600" dirty="0" err="1">
                <a:solidFill>
                  <a:schemeClr val="bg1"/>
                </a:solidFill>
              </a:rPr>
              <a:t>Schockaertstraat</a:t>
            </a:r>
            <a:r>
              <a:rPr lang="nl-BE" sz="1600" dirty="0">
                <a:solidFill>
                  <a:schemeClr val="bg1"/>
                </a:solidFill>
              </a:rPr>
              <a:t> en Molenstraat)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0751E45-3C49-74ED-17D4-191BAD4C5A58}"/>
              </a:ext>
            </a:extLst>
          </p:cNvPr>
          <p:cNvSpPr txBox="1"/>
          <p:nvPr/>
        </p:nvSpPr>
        <p:spPr>
          <a:xfrm>
            <a:off x="968826" y="5273231"/>
            <a:ext cx="3461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chemeClr val="bg1"/>
                </a:solidFill>
              </a:rPr>
              <a:t>Molenstraat</a:t>
            </a:r>
          </a:p>
        </p:txBody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3D216FA4-C360-7BEF-0665-2DD8DCEF9337}"/>
              </a:ext>
            </a:extLst>
          </p:cNvPr>
          <p:cNvSpPr/>
          <p:nvPr/>
        </p:nvSpPr>
        <p:spPr>
          <a:xfrm rot="5400000">
            <a:off x="494030" y="5862274"/>
            <a:ext cx="130617" cy="469785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noFill/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571785F-578D-6B14-4717-34A0AFDAEB2D}"/>
              </a:ext>
            </a:extLst>
          </p:cNvPr>
          <p:cNvSpPr txBox="1"/>
          <p:nvPr/>
        </p:nvSpPr>
        <p:spPr>
          <a:xfrm>
            <a:off x="1665501" y="1777307"/>
            <a:ext cx="2427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FFDD19"/>
                </a:solidFill>
              </a:rPr>
              <a:t>Parkeerverbod</a:t>
            </a:r>
          </a:p>
        </p:txBody>
      </p:sp>
      <p:sp>
        <p:nvSpPr>
          <p:cNvPr id="21" name="Pijl: punthaak 20">
            <a:extLst>
              <a:ext uri="{FF2B5EF4-FFF2-40B4-BE49-F238E27FC236}">
                <a16:creationId xmlns:a16="http://schemas.microsoft.com/office/drawing/2014/main" id="{3273BE9D-CD2B-DBC6-0821-D08E90A7DD1C}"/>
              </a:ext>
            </a:extLst>
          </p:cNvPr>
          <p:cNvSpPr/>
          <p:nvPr/>
        </p:nvSpPr>
        <p:spPr>
          <a:xfrm>
            <a:off x="1393371" y="1832479"/>
            <a:ext cx="239486" cy="190801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2" name="Pijl: punthaak 21">
            <a:extLst>
              <a:ext uri="{FF2B5EF4-FFF2-40B4-BE49-F238E27FC236}">
                <a16:creationId xmlns:a16="http://schemas.microsoft.com/office/drawing/2014/main" id="{B03D2818-9559-3896-D19E-2A35476D288B}"/>
              </a:ext>
            </a:extLst>
          </p:cNvPr>
          <p:cNvSpPr/>
          <p:nvPr/>
        </p:nvSpPr>
        <p:spPr>
          <a:xfrm>
            <a:off x="1393368" y="2463853"/>
            <a:ext cx="239486" cy="190801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B322B239-A701-947B-CED3-1007AD318BA6}"/>
              </a:ext>
            </a:extLst>
          </p:cNvPr>
          <p:cNvSpPr txBox="1"/>
          <p:nvPr/>
        </p:nvSpPr>
        <p:spPr>
          <a:xfrm>
            <a:off x="1665500" y="2399927"/>
            <a:ext cx="1168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FFDD19"/>
                </a:solidFill>
              </a:rPr>
              <a:t>Opheffen beurtelings parkeren en parkeren langs onpare straatkant (rechterkant in nieuwe rijrichting)</a:t>
            </a:r>
          </a:p>
        </p:txBody>
      </p:sp>
      <p:sp>
        <p:nvSpPr>
          <p:cNvPr id="24" name="Pijl: punthaak 23">
            <a:extLst>
              <a:ext uri="{FF2B5EF4-FFF2-40B4-BE49-F238E27FC236}">
                <a16:creationId xmlns:a16="http://schemas.microsoft.com/office/drawing/2014/main" id="{C21FAC2F-0566-46D2-B5A5-0960F2D75FF4}"/>
              </a:ext>
            </a:extLst>
          </p:cNvPr>
          <p:cNvSpPr/>
          <p:nvPr/>
        </p:nvSpPr>
        <p:spPr>
          <a:xfrm>
            <a:off x="1393371" y="3150524"/>
            <a:ext cx="239486" cy="190801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30678408-4573-4CB9-E52C-62BF38CD2EB9}"/>
              </a:ext>
            </a:extLst>
          </p:cNvPr>
          <p:cNvSpPr txBox="1"/>
          <p:nvPr/>
        </p:nvSpPr>
        <p:spPr>
          <a:xfrm>
            <a:off x="1665501" y="3100650"/>
            <a:ext cx="1168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FFDD19"/>
                </a:solidFill>
              </a:rPr>
              <a:t>Parkeren langs pare straatkant (= huidige parkeerregeling)</a:t>
            </a:r>
          </a:p>
        </p:txBody>
      </p:sp>
      <p:sp>
        <p:nvSpPr>
          <p:cNvPr id="26" name="Pijl: punthaak 25">
            <a:extLst>
              <a:ext uri="{FF2B5EF4-FFF2-40B4-BE49-F238E27FC236}">
                <a16:creationId xmlns:a16="http://schemas.microsoft.com/office/drawing/2014/main" id="{018E0740-AD62-FFC8-9870-28125EF6B180}"/>
              </a:ext>
            </a:extLst>
          </p:cNvPr>
          <p:cNvSpPr/>
          <p:nvPr/>
        </p:nvSpPr>
        <p:spPr>
          <a:xfrm>
            <a:off x="1382484" y="3836328"/>
            <a:ext cx="239486" cy="190801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D9118253-8455-5AAE-14C0-148FC8B9DE60}"/>
              </a:ext>
            </a:extLst>
          </p:cNvPr>
          <p:cNvSpPr txBox="1"/>
          <p:nvPr/>
        </p:nvSpPr>
        <p:spPr>
          <a:xfrm>
            <a:off x="1632854" y="3785300"/>
            <a:ext cx="1168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FFDD19"/>
                </a:solidFill>
              </a:rPr>
              <a:t>Parkeren langs pare straatkant (rechterkant in nieuwe rijrichting)</a:t>
            </a:r>
          </a:p>
        </p:txBody>
      </p:sp>
      <p:sp>
        <p:nvSpPr>
          <p:cNvPr id="28" name="Pijl: punthaak 27">
            <a:extLst>
              <a:ext uri="{FF2B5EF4-FFF2-40B4-BE49-F238E27FC236}">
                <a16:creationId xmlns:a16="http://schemas.microsoft.com/office/drawing/2014/main" id="{DA54DFC8-9E42-1BA6-AA16-209E12F5DD7A}"/>
              </a:ext>
            </a:extLst>
          </p:cNvPr>
          <p:cNvSpPr/>
          <p:nvPr/>
        </p:nvSpPr>
        <p:spPr>
          <a:xfrm>
            <a:off x="1382486" y="4435044"/>
            <a:ext cx="239486" cy="190801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7C7B779F-93AF-30B7-9589-A3C86C3D9500}"/>
              </a:ext>
            </a:extLst>
          </p:cNvPr>
          <p:cNvSpPr txBox="1"/>
          <p:nvPr/>
        </p:nvSpPr>
        <p:spPr>
          <a:xfrm>
            <a:off x="1654625" y="4349992"/>
            <a:ext cx="1168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FFDD19"/>
                </a:solidFill>
              </a:rPr>
              <a:t>Parkeren langs onpare straatkant (rechterkant in nieuwe rijrichting)</a:t>
            </a:r>
          </a:p>
        </p:txBody>
      </p:sp>
      <p:sp>
        <p:nvSpPr>
          <p:cNvPr id="30" name="Pijl: punthaak 29">
            <a:extLst>
              <a:ext uri="{FF2B5EF4-FFF2-40B4-BE49-F238E27FC236}">
                <a16:creationId xmlns:a16="http://schemas.microsoft.com/office/drawing/2014/main" id="{CAE4E361-2093-294D-DE7E-55091108DDC3}"/>
              </a:ext>
            </a:extLst>
          </p:cNvPr>
          <p:cNvSpPr/>
          <p:nvPr/>
        </p:nvSpPr>
        <p:spPr>
          <a:xfrm>
            <a:off x="1382487" y="5033759"/>
            <a:ext cx="239486" cy="190801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B198B92F-1136-DAC2-9B6E-508A5CDFB28B}"/>
              </a:ext>
            </a:extLst>
          </p:cNvPr>
          <p:cNvSpPr txBox="1"/>
          <p:nvPr/>
        </p:nvSpPr>
        <p:spPr>
          <a:xfrm>
            <a:off x="1632857" y="4991327"/>
            <a:ext cx="1168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FFDD19"/>
                </a:solidFill>
              </a:rPr>
              <a:t>Parkeerverbod langs beide straatkanten</a:t>
            </a:r>
          </a:p>
        </p:txBody>
      </p:sp>
      <p:sp>
        <p:nvSpPr>
          <p:cNvPr id="32" name="Pijl: punthaak 31">
            <a:extLst>
              <a:ext uri="{FF2B5EF4-FFF2-40B4-BE49-F238E27FC236}">
                <a16:creationId xmlns:a16="http://schemas.microsoft.com/office/drawing/2014/main" id="{6F1FBC7D-1B2A-3E85-B4F9-3417DF2ADC70}"/>
              </a:ext>
            </a:extLst>
          </p:cNvPr>
          <p:cNvSpPr/>
          <p:nvPr/>
        </p:nvSpPr>
        <p:spPr>
          <a:xfrm>
            <a:off x="1382488" y="5610706"/>
            <a:ext cx="239486" cy="190801"/>
          </a:xfrm>
          <a:prstGeom prst="chevron">
            <a:avLst/>
          </a:prstGeom>
          <a:noFill/>
          <a:ln>
            <a:solidFill>
              <a:srgbClr val="FFDD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A71E01F1-682D-BBBC-AFEC-B2703CF89C8C}"/>
              </a:ext>
            </a:extLst>
          </p:cNvPr>
          <p:cNvSpPr txBox="1"/>
          <p:nvPr/>
        </p:nvSpPr>
        <p:spPr>
          <a:xfrm>
            <a:off x="1621972" y="5571106"/>
            <a:ext cx="1168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FFDD19"/>
                </a:solidFill>
              </a:rPr>
              <a:t>Parkeren langs onpare straatkant (rechterkant in nieuwe rijrichting)</a:t>
            </a:r>
          </a:p>
        </p:txBody>
      </p:sp>
    </p:spTree>
    <p:extLst>
      <p:ext uri="{BB962C8B-B14F-4D97-AF65-F5344CB8AC3E}">
        <p14:creationId xmlns:p14="http://schemas.microsoft.com/office/powerpoint/2010/main" val="3487980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34949-6FC3-07F7-B563-6D14C37B9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C9A73FE-7074-075A-49C1-7DF19701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2349" y="1752853"/>
            <a:ext cx="5407997" cy="4351338"/>
          </a:xfrm>
          <a:prstGeom prst="rect">
            <a:avLst/>
          </a:prstGeom>
        </p:spPr>
      </p:pic>
      <p:sp>
        <p:nvSpPr>
          <p:cNvPr id="6" name="Rechthoekige driehoek 5">
            <a:extLst>
              <a:ext uri="{FF2B5EF4-FFF2-40B4-BE49-F238E27FC236}">
                <a16:creationId xmlns:a16="http://schemas.microsoft.com/office/drawing/2014/main" id="{FB6A066D-DE13-17BD-032A-61B7821C9524}"/>
              </a:ext>
            </a:extLst>
          </p:cNvPr>
          <p:cNvSpPr/>
          <p:nvPr/>
        </p:nvSpPr>
        <p:spPr>
          <a:xfrm rot="3346795">
            <a:off x="2876372" y="3300910"/>
            <a:ext cx="879504" cy="1184116"/>
          </a:xfrm>
          <a:prstGeom prst="rt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37DEC3-CEDE-FE83-83AE-E891348CD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Ontharding Montmartreplein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ACA27A7-8D82-1005-D1A7-2C7C9BA4C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992" y="1726839"/>
            <a:ext cx="5947198" cy="4351339"/>
          </a:xfrm>
          <a:prstGeom prst="rect">
            <a:avLst/>
          </a:prstGeom>
        </p:spPr>
      </p:pic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BF36ADC4-440C-508F-B4B9-FF29B4249B73}"/>
              </a:ext>
            </a:extLst>
          </p:cNvPr>
          <p:cNvSpPr/>
          <p:nvPr/>
        </p:nvSpPr>
        <p:spPr>
          <a:xfrm>
            <a:off x="3076728" y="3379775"/>
            <a:ext cx="347855" cy="479734"/>
          </a:xfrm>
          <a:custGeom>
            <a:avLst/>
            <a:gdLst>
              <a:gd name="connsiteX0" fmla="*/ 416039 w 416399"/>
              <a:gd name="connsiteY0" fmla="*/ 67403 h 559772"/>
              <a:gd name="connsiteX1" fmla="*/ 335077 w 416399"/>
              <a:gd name="connsiteY1" fmla="*/ 24540 h 559772"/>
              <a:gd name="connsiteX2" fmla="*/ 13608 w 416399"/>
              <a:gd name="connsiteY2" fmla="*/ 276953 h 559772"/>
              <a:gd name="connsiteX3" fmla="*/ 85046 w 416399"/>
              <a:gd name="connsiteY3" fmla="*/ 479359 h 559772"/>
              <a:gd name="connsiteX4" fmla="*/ 316027 w 416399"/>
              <a:gd name="connsiteY4" fmla="*/ 534128 h 559772"/>
              <a:gd name="connsiteX5" fmla="*/ 416039 w 416399"/>
              <a:gd name="connsiteY5" fmla="*/ 67403 h 55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399" h="559772">
                <a:moveTo>
                  <a:pt x="416039" y="67403"/>
                </a:moveTo>
                <a:cubicBezTo>
                  <a:pt x="419214" y="-17528"/>
                  <a:pt x="402149" y="-10385"/>
                  <a:pt x="335077" y="24540"/>
                </a:cubicBezTo>
                <a:cubicBezTo>
                  <a:pt x="268005" y="59465"/>
                  <a:pt x="55280" y="201150"/>
                  <a:pt x="13608" y="276953"/>
                </a:cubicBezTo>
                <a:cubicBezTo>
                  <a:pt x="-28064" y="352756"/>
                  <a:pt x="34643" y="436497"/>
                  <a:pt x="85046" y="479359"/>
                </a:cubicBezTo>
                <a:cubicBezTo>
                  <a:pt x="135449" y="522222"/>
                  <a:pt x="260862" y="600406"/>
                  <a:pt x="316027" y="534128"/>
                </a:cubicBezTo>
                <a:cubicBezTo>
                  <a:pt x="371192" y="467850"/>
                  <a:pt x="412864" y="152334"/>
                  <a:pt x="416039" y="67403"/>
                </a:cubicBezTo>
                <a:close/>
              </a:path>
            </a:pathLst>
          </a:cu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Omrande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176B35F-EA54-A1EA-EF69-2EA3681755E4}"/>
              </a:ext>
            </a:extLst>
          </p:cNvPr>
          <p:cNvSpPr/>
          <p:nvPr/>
        </p:nvSpPr>
        <p:spPr>
          <a:xfrm rot="17350411">
            <a:off x="2696952" y="3870651"/>
            <a:ext cx="1378044" cy="1708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Voetpad  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CC4F448-66DE-E593-E50B-EBCFF3FE767B}"/>
              </a:ext>
            </a:extLst>
          </p:cNvPr>
          <p:cNvSpPr/>
          <p:nvPr/>
        </p:nvSpPr>
        <p:spPr>
          <a:xfrm rot="19412465">
            <a:off x="2469076" y="3473143"/>
            <a:ext cx="1135362" cy="117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Wolk 13">
            <a:extLst>
              <a:ext uri="{FF2B5EF4-FFF2-40B4-BE49-F238E27FC236}">
                <a16:creationId xmlns:a16="http://schemas.microsoft.com/office/drawing/2014/main" id="{D7718ED5-92D5-A4C6-1D81-FAEAF40F8B5C}"/>
              </a:ext>
            </a:extLst>
          </p:cNvPr>
          <p:cNvSpPr/>
          <p:nvPr/>
        </p:nvSpPr>
        <p:spPr>
          <a:xfrm>
            <a:off x="2760605" y="3954305"/>
            <a:ext cx="245740" cy="284672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hthoek: afgeronde hoeken 31">
            <a:extLst>
              <a:ext uri="{FF2B5EF4-FFF2-40B4-BE49-F238E27FC236}">
                <a16:creationId xmlns:a16="http://schemas.microsoft.com/office/drawing/2014/main" id="{E28691C6-3710-4850-8B54-4C42387BF278}"/>
              </a:ext>
            </a:extLst>
          </p:cNvPr>
          <p:cNvSpPr/>
          <p:nvPr/>
        </p:nvSpPr>
        <p:spPr>
          <a:xfrm rot="20151141">
            <a:off x="7742692" y="4057473"/>
            <a:ext cx="2476851" cy="7741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122312FB-67FD-F13B-0653-6D18188EEAC6}"/>
              </a:ext>
            </a:extLst>
          </p:cNvPr>
          <p:cNvSpPr/>
          <p:nvPr/>
        </p:nvSpPr>
        <p:spPr>
          <a:xfrm rot="20631432">
            <a:off x="6727059" y="3705018"/>
            <a:ext cx="1715250" cy="8931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8FC03CC2-7F2E-0AAC-0A97-8911650E7B40}"/>
              </a:ext>
            </a:extLst>
          </p:cNvPr>
          <p:cNvSpPr/>
          <p:nvPr/>
        </p:nvSpPr>
        <p:spPr>
          <a:xfrm>
            <a:off x="8221997" y="3523574"/>
            <a:ext cx="2144407" cy="8099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BF74D275-60FA-EF49-B2F1-43653B4E3EC2}"/>
              </a:ext>
            </a:extLst>
          </p:cNvPr>
          <p:cNvSpPr/>
          <p:nvPr/>
        </p:nvSpPr>
        <p:spPr>
          <a:xfrm rot="1365607">
            <a:off x="7155944" y="4272423"/>
            <a:ext cx="1129499" cy="8099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raphic 30" descr="Picknicktafel met effen opvulling">
            <a:extLst>
              <a:ext uri="{FF2B5EF4-FFF2-40B4-BE49-F238E27FC236}">
                <a16:creationId xmlns:a16="http://schemas.microsoft.com/office/drawing/2014/main" id="{76C50DB2-41F2-2333-C359-8CFDFD06C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66990" y="3862189"/>
            <a:ext cx="674884" cy="674884"/>
          </a:xfrm>
          <a:prstGeom prst="rect">
            <a:avLst/>
          </a:prstGeom>
        </p:spPr>
      </p:pic>
      <p:pic>
        <p:nvPicPr>
          <p:cNvPr id="37" name="Graphic 36" descr="Vlinder silhouet">
            <a:extLst>
              <a:ext uri="{FF2B5EF4-FFF2-40B4-BE49-F238E27FC236}">
                <a16:creationId xmlns:a16="http://schemas.microsoft.com/office/drawing/2014/main" id="{76DBA9A1-41BE-E19E-4127-B7923DA13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00201">
            <a:off x="8397925" y="3604888"/>
            <a:ext cx="351346" cy="351346"/>
          </a:xfrm>
          <a:prstGeom prst="rect">
            <a:avLst/>
          </a:prstGeom>
        </p:spPr>
      </p:pic>
      <p:pic>
        <p:nvPicPr>
          <p:cNvPr id="45" name="Graphic 44" descr="Bloem zonder steel met effen opvulling">
            <a:extLst>
              <a:ext uri="{FF2B5EF4-FFF2-40B4-BE49-F238E27FC236}">
                <a16:creationId xmlns:a16="http://schemas.microsoft.com/office/drawing/2014/main" id="{BA7A372C-3714-6E32-D7C8-EE765CF4A5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26969" y="4429933"/>
            <a:ext cx="336788" cy="336788"/>
          </a:xfrm>
          <a:prstGeom prst="rect">
            <a:avLst/>
          </a:prstGeom>
        </p:spPr>
      </p:pic>
      <p:pic>
        <p:nvPicPr>
          <p:cNvPr id="46" name="Graphic 45" descr="Bloem zonder steel met effen opvulling">
            <a:extLst>
              <a:ext uri="{FF2B5EF4-FFF2-40B4-BE49-F238E27FC236}">
                <a16:creationId xmlns:a16="http://schemas.microsoft.com/office/drawing/2014/main" id="{9C3D3708-8D5E-0D28-2353-2D792643EC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3870" y="4717815"/>
            <a:ext cx="336788" cy="336788"/>
          </a:xfrm>
          <a:prstGeom prst="rect">
            <a:avLst/>
          </a:prstGeom>
        </p:spPr>
      </p:pic>
      <p:pic>
        <p:nvPicPr>
          <p:cNvPr id="48" name="Graphic 47" descr="Bloem zonder steel met effen opvulling">
            <a:extLst>
              <a:ext uri="{FF2B5EF4-FFF2-40B4-BE49-F238E27FC236}">
                <a16:creationId xmlns:a16="http://schemas.microsoft.com/office/drawing/2014/main" id="{04B836AC-7F3B-34C0-20E4-0DE4ED8539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81905" y="3680873"/>
            <a:ext cx="336788" cy="336788"/>
          </a:xfrm>
          <a:prstGeom prst="rect">
            <a:avLst/>
          </a:prstGeom>
        </p:spPr>
      </p:pic>
      <p:pic>
        <p:nvPicPr>
          <p:cNvPr id="25" name="Graphic 24" descr="Koraal met effen opvulling">
            <a:extLst>
              <a:ext uri="{FF2B5EF4-FFF2-40B4-BE49-F238E27FC236}">
                <a16:creationId xmlns:a16="http://schemas.microsoft.com/office/drawing/2014/main" id="{567908DA-0668-939A-5AD8-DE3673F3A3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47886" y="3902509"/>
            <a:ext cx="914400" cy="914400"/>
          </a:xfrm>
          <a:prstGeom prst="rect">
            <a:avLst/>
          </a:prstGeom>
        </p:spPr>
      </p:pic>
      <p:pic>
        <p:nvPicPr>
          <p:cNvPr id="49" name="Graphic 48" descr="Koraal met effen opvulling">
            <a:extLst>
              <a:ext uri="{FF2B5EF4-FFF2-40B4-BE49-F238E27FC236}">
                <a16:creationId xmlns:a16="http://schemas.microsoft.com/office/drawing/2014/main" id="{5F1EE5F0-2C0D-6C7C-17CF-7A32066D17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06915" y="3290239"/>
            <a:ext cx="658092" cy="658092"/>
          </a:xfrm>
          <a:prstGeom prst="rect">
            <a:avLst/>
          </a:prstGeom>
        </p:spPr>
      </p:pic>
      <p:pic>
        <p:nvPicPr>
          <p:cNvPr id="51" name="Graphic 50" descr="Bloem zonder steel met effen opvulling">
            <a:extLst>
              <a:ext uri="{FF2B5EF4-FFF2-40B4-BE49-F238E27FC236}">
                <a16:creationId xmlns:a16="http://schemas.microsoft.com/office/drawing/2014/main" id="{D5D9EAEC-D402-2358-69A0-A0128B2425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25419" y="3928522"/>
            <a:ext cx="336788" cy="336788"/>
          </a:xfrm>
          <a:prstGeom prst="rect">
            <a:avLst/>
          </a:prstGeom>
        </p:spPr>
      </p:pic>
      <p:pic>
        <p:nvPicPr>
          <p:cNvPr id="52" name="Graphic 51" descr="Bloem zonder steel met effen opvulling">
            <a:extLst>
              <a:ext uri="{FF2B5EF4-FFF2-40B4-BE49-F238E27FC236}">
                <a16:creationId xmlns:a16="http://schemas.microsoft.com/office/drawing/2014/main" id="{F1D46256-B7A3-972E-FD92-F441F5DDB6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22619" y="4427202"/>
            <a:ext cx="336788" cy="336788"/>
          </a:xfrm>
          <a:prstGeom prst="rect">
            <a:avLst/>
          </a:prstGeom>
        </p:spPr>
      </p:pic>
      <p:pic>
        <p:nvPicPr>
          <p:cNvPr id="53" name="Graphic 52" descr="Bloem zonder steel met effen opvulling">
            <a:extLst>
              <a:ext uri="{FF2B5EF4-FFF2-40B4-BE49-F238E27FC236}">
                <a16:creationId xmlns:a16="http://schemas.microsoft.com/office/drawing/2014/main" id="{74118EC0-EC2C-6791-BFF1-7E5571629C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84167" y="3682849"/>
            <a:ext cx="336788" cy="336788"/>
          </a:xfrm>
          <a:prstGeom prst="rect">
            <a:avLst/>
          </a:prstGeom>
        </p:spPr>
      </p:pic>
      <p:pic>
        <p:nvPicPr>
          <p:cNvPr id="54" name="Graphic 53" descr="Bloem zonder steel met effen opvulling">
            <a:extLst>
              <a:ext uri="{FF2B5EF4-FFF2-40B4-BE49-F238E27FC236}">
                <a16:creationId xmlns:a16="http://schemas.microsoft.com/office/drawing/2014/main" id="{3EEB18E0-08B5-8469-38ED-7F0D6108D2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13075" y="3847019"/>
            <a:ext cx="336788" cy="336788"/>
          </a:xfrm>
          <a:prstGeom prst="rect">
            <a:avLst/>
          </a:prstGeom>
        </p:spPr>
      </p:pic>
      <p:pic>
        <p:nvPicPr>
          <p:cNvPr id="55" name="Graphic 54" descr="Bloem zonder steel met effen opvulling">
            <a:extLst>
              <a:ext uri="{FF2B5EF4-FFF2-40B4-BE49-F238E27FC236}">
                <a16:creationId xmlns:a16="http://schemas.microsoft.com/office/drawing/2014/main" id="{86581745-5FC9-198F-B831-8858CB1661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094075" y="3690839"/>
            <a:ext cx="336788" cy="336788"/>
          </a:xfrm>
          <a:prstGeom prst="rect">
            <a:avLst/>
          </a:prstGeom>
        </p:spPr>
      </p:pic>
      <p:sp>
        <p:nvSpPr>
          <p:cNvPr id="56" name="Rechthoek 55">
            <a:extLst>
              <a:ext uri="{FF2B5EF4-FFF2-40B4-BE49-F238E27FC236}">
                <a16:creationId xmlns:a16="http://schemas.microsoft.com/office/drawing/2014/main" id="{702F06F2-8E22-E23E-5B2E-53FC7B41C0B8}"/>
              </a:ext>
            </a:extLst>
          </p:cNvPr>
          <p:cNvSpPr/>
          <p:nvPr/>
        </p:nvSpPr>
        <p:spPr>
          <a:xfrm rot="3190364">
            <a:off x="9907219" y="4017286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hthoek 56">
            <a:extLst>
              <a:ext uri="{FF2B5EF4-FFF2-40B4-BE49-F238E27FC236}">
                <a16:creationId xmlns:a16="http://schemas.microsoft.com/office/drawing/2014/main" id="{66422626-B0F8-06FC-5EF9-24A920EB80D0}"/>
              </a:ext>
            </a:extLst>
          </p:cNvPr>
          <p:cNvSpPr/>
          <p:nvPr/>
        </p:nvSpPr>
        <p:spPr>
          <a:xfrm rot="3190364">
            <a:off x="9525335" y="4220694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hthoek 57">
            <a:extLst>
              <a:ext uri="{FF2B5EF4-FFF2-40B4-BE49-F238E27FC236}">
                <a16:creationId xmlns:a16="http://schemas.microsoft.com/office/drawing/2014/main" id="{EFC0A01E-A190-AB27-E7A3-76C5A3869B00}"/>
              </a:ext>
            </a:extLst>
          </p:cNvPr>
          <p:cNvSpPr/>
          <p:nvPr/>
        </p:nvSpPr>
        <p:spPr>
          <a:xfrm rot="3190364">
            <a:off x="9670913" y="4151173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AB3F0F14-6D38-2751-9FD4-E6785BE5EFFC}"/>
              </a:ext>
            </a:extLst>
          </p:cNvPr>
          <p:cNvSpPr/>
          <p:nvPr/>
        </p:nvSpPr>
        <p:spPr>
          <a:xfrm rot="3190364">
            <a:off x="9802686" y="4086738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FE0DFDFF-5627-2972-B8DB-D7CD61BDF206}"/>
              </a:ext>
            </a:extLst>
          </p:cNvPr>
          <p:cNvSpPr/>
          <p:nvPr/>
        </p:nvSpPr>
        <p:spPr>
          <a:xfrm rot="3190364">
            <a:off x="9386756" y="4273204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hthoek 60">
            <a:extLst>
              <a:ext uri="{FF2B5EF4-FFF2-40B4-BE49-F238E27FC236}">
                <a16:creationId xmlns:a16="http://schemas.microsoft.com/office/drawing/2014/main" id="{518091C5-E000-C6DA-ABB8-E858F9E9C39D}"/>
              </a:ext>
            </a:extLst>
          </p:cNvPr>
          <p:cNvSpPr/>
          <p:nvPr/>
        </p:nvSpPr>
        <p:spPr>
          <a:xfrm rot="3190364">
            <a:off x="9039376" y="4467986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hthoek 61">
            <a:extLst>
              <a:ext uri="{FF2B5EF4-FFF2-40B4-BE49-F238E27FC236}">
                <a16:creationId xmlns:a16="http://schemas.microsoft.com/office/drawing/2014/main" id="{03A62DC3-991F-1E91-B857-274F74C23B50}"/>
              </a:ext>
            </a:extLst>
          </p:cNvPr>
          <p:cNvSpPr/>
          <p:nvPr/>
        </p:nvSpPr>
        <p:spPr>
          <a:xfrm rot="3190364">
            <a:off x="9150450" y="4398465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8913F36D-E853-EE7D-1B76-9FD078FABC0F}"/>
              </a:ext>
            </a:extLst>
          </p:cNvPr>
          <p:cNvSpPr/>
          <p:nvPr/>
        </p:nvSpPr>
        <p:spPr>
          <a:xfrm rot="3190364">
            <a:off x="9282223" y="4334030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hthoek 63">
            <a:extLst>
              <a:ext uri="{FF2B5EF4-FFF2-40B4-BE49-F238E27FC236}">
                <a16:creationId xmlns:a16="http://schemas.microsoft.com/office/drawing/2014/main" id="{3252E99D-F3FB-8008-3D5E-5DFBA9F901AC}"/>
              </a:ext>
            </a:extLst>
          </p:cNvPr>
          <p:cNvSpPr/>
          <p:nvPr/>
        </p:nvSpPr>
        <p:spPr>
          <a:xfrm rot="3190364">
            <a:off x="10025115" y="3962657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hthoek 64">
            <a:extLst>
              <a:ext uri="{FF2B5EF4-FFF2-40B4-BE49-F238E27FC236}">
                <a16:creationId xmlns:a16="http://schemas.microsoft.com/office/drawing/2014/main" id="{B5CC4E9D-678F-B3BD-6312-7F75007DB02E}"/>
              </a:ext>
            </a:extLst>
          </p:cNvPr>
          <p:cNvSpPr/>
          <p:nvPr/>
        </p:nvSpPr>
        <p:spPr>
          <a:xfrm rot="3190364">
            <a:off x="8544799" y="4689397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hthoek 65">
            <a:extLst>
              <a:ext uri="{FF2B5EF4-FFF2-40B4-BE49-F238E27FC236}">
                <a16:creationId xmlns:a16="http://schemas.microsoft.com/office/drawing/2014/main" id="{46CDA748-C5E3-A260-E776-53B6A30F8E01}"/>
              </a:ext>
            </a:extLst>
          </p:cNvPr>
          <p:cNvSpPr/>
          <p:nvPr/>
        </p:nvSpPr>
        <p:spPr>
          <a:xfrm rot="3190364">
            <a:off x="8690377" y="4619876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7122A4C0-638A-F6CB-F61D-2D9607A490C6}"/>
              </a:ext>
            </a:extLst>
          </p:cNvPr>
          <p:cNvSpPr/>
          <p:nvPr/>
        </p:nvSpPr>
        <p:spPr>
          <a:xfrm rot="3190364">
            <a:off x="8822150" y="4555441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DD2D2086-E5E5-8C07-188D-0501F63AC3E2}"/>
              </a:ext>
            </a:extLst>
          </p:cNvPr>
          <p:cNvSpPr/>
          <p:nvPr/>
        </p:nvSpPr>
        <p:spPr>
          <a:xfrm rot="3190364">
            <a:off x="8156610" y="4870550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hthoek 68">
            <a:extLst>
              <a:ext uri="{FF2B5EF4-FFF2-40B4-BE49-F238E27FC236}">
                <a16:creationId xmlns:a16="http://schemas.microsoft.com/office/drawing/2014/main" id="{4B5A8041-4978-F3AD-8154-939188F9AB34}"/>
              </a:ext>
            </a:extLst>
          </p:cNvPr>
          <p:cNvSpPr/>
          <p:nvPr/>
        </p:nvSpPr>
        <p:spPr>
          <a:xfrm rot="3190364">
            <a:off x="8302188" y="4801029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5AE922E2-9B3C-CBF9-D2A6-D230593DC02D}"/>
              </a:ext>
            </a:extLst>
          </p:cNvPr>
          <p:cNvSpPr/>
          <p:nvPr/>
        </p:nvSpPr>
        <p:spPr>
          <a:xfrm rot="3190364">
            <a:off x="8433961" y="4736594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Graphic 72" descr="Bloem zonder steel met effen opvulling">
            <a:extLst>
              <a:ext uri="{FF2B5EF4-FFF2-40B4-BE49-F238E27FC236}">
                <a16:creationId xmlns:a16="http://schemas.microsoft.com/office/drawing/2014/main" id="{BFE5BFD6-DB3D-5E79-6C99-A79B5F4F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27223" y="3775812"/>
            <a:ext cx="328266" cy="336788"/>
          </a:xfrm>
          <a:prstGeom prst="rect">
            <a:avLst/>
          </a:prstGeom>
        </p:spPr>
      </p:pic>
      <p:pic>
        <p:nvPicPr>
          <p:cNvPr id="74" name="Graphic 73" descr="Bloem zonder steel met effen opvulling">
            <a:extLst>
              <a:ext uri="{FF2B5EF4-FFF2-40B4-BE49-F238E27FC236}">
                <a16:creationId xmlns:a16="http://schemas.microsoft.com/office/drawing/2014/main" id="{A3E09115-ED55-81D4-E755-78B33F92BB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20457" y="3646320"/>
            <a:ext cx="336788" cy="336788"/>
          </a:xfrm>
          <a:prstGeom prst="rect">
            <a:avLst/>
          </a:prstGeom>
        </p:spPr>
      </p:pic>
      <p:sp>
        <p:nvSpPr>
          <p:cNvPr id="75" name="Rechthoek 74">
            <a:extLst>
              <a:ext uri="{FF2B5EF4-FFF2-40B4-BE49-F238E27FC236}">
                <a16:creationId xmlns:a16="http://schemas.microsoft.com/office/drawing/2014/main" id="{7AD1A0B3-72CC-AED3-45CD-B878C3081F1D}"/>
              </a:ext>
            </a:extLst>
          </p:cNvPr>
          <p:cNvSpPr/>
          <p:nvPr/>
        </p:nvSpPr>
        <p:spPr>
          <a:xfrm rot="3190364">
            <a:off x="8914000" y="4502746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hthoek 75">
            <a:extLst>
              <a:ext uri="{FF2B5EF4-FFF2-40B4-BE49-F238E27FC236}">
                <a16:creationId xmlns:a16="http://schemas.microsoft.com/office/drawing/2014/main" id="{25FDB5C6-51DE-0C59-024A-A530E9F8A817}"/>
              </a:ext>
            </a:extLst>
          </p:cNvPr>
          <p:cNvSpPr/>
          <p:nvPr/>
        </p:nvSpPr>
        <p:spPr>
          <a:xfrm rot="3190364">
            <a:off x="8006537" y="4920182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hthoek 77">
            <a:extLst>
              <a:ext uri="{FF2B5EF4-FFF2-40B4-BE49-F238E27FC236}">
                <a16:creationId xmlns:a16="http://schemas.microsoft.com/office/drawing/2014/main" id="{731B522B-AAED-D5C1-23AF-B78CF89276F9}"/>
              </a:ext>
            </a:extLst>
          </p:cNvPr>
          <p:cNvSpPr/>
          <p:nvPr/>
        </p:nvSpPr>
        <p:spPr>
          <a:xfrm rot="3190364">
            <a:off x="7770231" y="5054069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hthoek 78">
            <a:extLst>
              <a:ext uri="{FF2B5EF4-FFF2-40B4-BE49-F238E27FC236}">
                <a16:creationId xmlns:a16="http://schemas.microsoft.com/office/drawing/2014/main" id="{C5933AB2-CE34-8DFD-0309-C3117E5D435D}"/>
              </a:ext>
            </a:extLst>
          </p:cNvPr>
          <p:cNvSpPr/>
          <p:nvPr/>
        </p:nvSpPr>
        <p:spPr>
          <a:xfrm rot="3190364">
            <a:off x="7902004" y="4989634"/>
            <a:ext cx="36230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hthoekige driehoek 85">
            <a:extLst>
              <a:ext uri="{FF2B5EF4-FFF2-40B4-BE49-F238E27FC236}">
                <a16:creationId xmlns:a16="http://schemas.microsoft.com/office/drawing/2014/main" id="{91D97B0A-9AFA-5F15-C225-7BB927E5F8C1}"/>
              </a:ext>
            </a:extLst>
          </p:cNvPr>
          <p:cNvSpPr/>
          <p:nvPr/>
        </p:nvSpPr>
        <p:spPr>
          <a:xfrm rot="9209296">
            <a:off x="6124923" y="4098361"/>
            <a:ext cx="914400" cy="109086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Graphic 28" descr="Vlinder silhouet">
            <a:extLst>
              <a:ext uri="{FF2B5EF4-FFF2-40B4-BE49-F238E27FC236}">
                <a16:creationId xmlns:a16="http://schemas.microsoft.com/office/drawing/2014/main" id="{11DDBCDF-67D5-5C31-15EE-E5EEA2BECB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9904174">
            <a:off x="6721202" y="3950890"/>
            <a:ext cx="357100" cy="357100"/>
          </a:xfrm>
          <a:prstGeom prst="rect">
            <a:avLst/>
          </a:prstGeom>
        </p:spPr>
      </p:pic>
      <p:pic>
        <p:nvPicPr>
          <p:cNvPr id="47" name="Graphic 46" descr="Bloem zonder steel met effen opvulling">
            <a:extLst>
              <a:ext uri="{FF2B5EF4-FFF2-40B4-BE49-F238E27FC236}">
                <a16:creationId xmlns:a16="http://schemas.microsoft.com/office/drawing/2014/main" id="{D88867E8-CD76-A649-6CFD-8DB6311367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11999" y="4293778"/>
            <a:ext cx="336788" cy="336788"/>
          </a:xfrm>
          <a:prstGeom prst="rect">
            <a:avLst/>
          </a:prstGeom>
        </p:spPr>
      </p:pic>
      <p:pic>
        <p:nvPicPr>
          <p:cNvPr id="88" name="Graphic 87" descr="Bij silhouet">
            <a:extLst>
              <a:ext uri="{FF2B5EF4-FFF2-40B4-BE49-F238E27FC236}">
                <a16:creationId xmlns:a16="http://schemas.microsoft.com/office/drawing/2014/main" id="{46A843A1-2602-084C-7BD0-E1A64DC97F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359508">
            <a:off x="7865899" y="3577867"/>
            <a:ext cx="274339" cy="27433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2E0A7471-C343-0687-0F83-0ACB1AC79781}"/>
              </a:ext>
            </a:extLst>
          </p:cNvPr>
          <p:cNvSpPr txBox="1"/>
          <p:nvPr/>
        </p:nvSpPr>
        <p:spPr>
          <a:xfrm rot="957126">
            <a:off x="3024587" y="3351145"/>
            <a:ext cx="3220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Groen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FB81E9B4-3FDA-3D7E-60EE-6217650ACB91}"/>
              </a:ext>
            </a:extLst>
          </p:cNvPr>
          <p:cNvSpPr/>
          <p:nvPr/>
        </p:nvSpPr>
        <p:spPr>
          <a:xfrm>
            <a:off x="292217" y="555171"/>
            <a:ext cx="130615" cy="6758338"/>
          </a:xfrm>
          <a:prstGeom prst="roundRect">
            <a:avLst>
              <a:gd name="adj" fmla="val 56033"/>
            </a:avLst>
          </a:prstGeom>
          <a:solidFill>
            <a:srgbClr val="FFDD19"/>
          </a:solidFill>
          <a:ln w="7620">
            <a:solidFill>
              <a:srgbClr val="00A5D1"/>
            </a:solidFill>
            <a:prstDash val="solid"/>
          </a:ln>
        </p:spPr>
        <p:txBody>
          <a:bodyPr/>
          <a:lstStyle/>
          <a:p>
            <a:endParaRPr lang="nl-BE" dirty="0">
              <a:solidFill>
                <a:srgbClr val="00A5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8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5" grpId="0" animBg="1"/>
      <p:bldP spid="76" grpId="0" animBg="1"/>
      <p:bldP spid="78" grpId="0" animBg="1"/>
      <p:bldP spid="79" grpId="0" animBg="1"/>
      <p:bldP spid="86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6FF0CD4-E19A-2A47-AC83-ED589BB224DA}" vid="{4FE2BF46-8935-2940-A383-CBFE2F414BF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78a9941-06e5-4c52-8d51-12f4878d58e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950377093D3A4CA191B5999341D4C2" ma:contentTypeVersion="16" ma:contentTypeDescription="Een nieuw document maken." ma:contentTypeScope="" ma:versionID="ac24ad18396de7e6361d65f736b129dc">
  <xsd:schema xmlns:xsd="http://www.w3.org/2001/XMLSchema" xmlns:xs="http://www.w3.org/2001/XMLSchema" xmlns:p="http://schemas.microsoft.com/office/2006/metadata/properties" xmlns:ns3="378a9941-06e5-4c52-8d51-12f4878d58e6" xmlns:ns4="371cee81-1045-4f62-8696-82ebcbfb156b" targetNamespace="http://schemas.microsoft.com/office/2006/metadata/properties" ma:root="true" ma:fieldsID="8007f1a61516dead4d8317fbea6a76fa" ns3:_="" ns4:_="">
    <xsd:import namespace="378a9941-06e5-4c52-8d51-12f4878d58e6"/>
    <xsd:import namespace="371cee81-1045-4f62-8696-82ebcbfb15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a9941-06e5-4c52-8d51-12f4878d58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1cee81-1045-4f62-8696-82ebcbfb156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07AED3-66D5-44B8-B184-D3941FDB51C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371cee81-1045-4f62-8696-82ebcbfb156b"/>
    <ds:schemaRef ds:uri="http://schemas.microsoft.com/office/infopath/2007/PartnerControls"/>
    <ds:schemaRef ds:uri="378a9941-06e5-4c52-8d51-12f4878d58e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9B7BF0D-2A5F-4CB9-BB96-C38AC96B68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3BBEFB-5552-4B63-BCF9-95ECC69E92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8a9941-06e5-4c52-8d51-12f4878d58e6"/>
    <ds:schemaRef ds:uri="371cee81-1045-4f62-8696-82ebcbfb15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</TotalTime>
  <Words>476</Words>
  <Application>Microsoft Office PowerPoint</Application>
  <PresentationFormat>Breedbeeld</PresentationFormat>
  <Paragraphs>100</Paragraphs>
  <Slides>16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Aptos</vt:lpstr>
      <vt:lpstr>Arial</vt:lpstr>
      <vt:lpstr>Calibri</vt:lpstr>
      <vt:lpstr>Hind</vt:lpstr>
      <vt:lpstr>Hind-Light</vt:lpstr>
      <vt:lpstr>Kantoorthema</vt:lpstr>
      <vt:lpstr>Proefopstelling centrum – omgeving ‘Montmartre’</vt:lpstr>
      <vt:lpstr>Aanleiding en doel proefopstelling</vt:lpstr>
      <vt:lpstr>Aanleiding</vt:lpstr>
      <vt:lpstr>Doel</vt:lpstr>
      <vt:lpstr>Plannen, inhoud en timing proefopstelling</vt:lpstr>
      <vt:lpstr>Plannen proefopstelling: circulatie</vt:lpstr>
      <vt:lpstr>Inhoud proefopstelling: circulatie</vt:lpstr>
      <vt:lpstr>Inhoud proefopstelling: circulatie</vt:lpstr>
      <vt:lpstr>Ontharding Montmartreplein</vt:lpstr>
      <vt:lpstr>Ontharding Montmartreplein </vt:lpstr>
      <vt:lpstr>Inspiratie ontharding - Maldegem</vt:lpstr>
      <vt:lpstr>Inspiratie ontharding - Lokeren</vt:lpstr>
      <vt:lpstr>Inspiratie ontharding - Tielt</vt:lpstr>
      <vt:lpstr>Inspiratie ontharding – Anzegem </vt:lpstr>
      <vt:lpstr>Timing proefopstelling</vt:lpstr>
      <vt:lpstr>Bedankt voor uw aandacht!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Proefopstelling Meire</dc:title>
  <dc:creator>Kim Droesbeke</dc:creator>
  <cp:lastModifiedBy>Kim Droesbeke</cp:lastModifiedBy>
  <cp:revision>26</cp:revision>
  <dcterms:created xsi:type="dcterms:W3CDTF">2023-03-16T14:42:24Z</dcterms:created>
  <dcterms:modified xsi:type="dcterms:W3CDTF">2025-09-16T11:07:56Z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0x01010044950377093D3A4CA191B5999341D4C2</vt:lpwstr>
  </property>
</Properties>
</file>